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jpeg" ContentType="image/jpeg"/>
  <Default Extension="xml" ContentType="application/xml"/>
  <Default Extension="vml" ContentType="application/vnd.openxmlformats-officedocument.vmlDrawing"/>
  <Default Extension="jpg" ContentType="image/jpeg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tags/tag28.xml" ContentType="application/vnd.openxmlformats-officedocument.presentationml.tags+xml"/>
  <Override PartName="/ppt/tags/tag27.xml" ContentType="application/vnd.openxmlformats-officedocument.presentationml.tags+xml"/>
  <Override PartName="/ppt/tags/tag12.xml" ContentType="application/vnd.openxmlformats-officedocument.presentationml.tags+xml"/>
  <Override PartName="/ppt/tags/tag26.xml" ContentType="application/vnd.openxmlformats-officedocument.presentationml.tags+xml"/>
  <Override PartName="/ppt/tags/tag15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ppt/tags/tag16.xml" ContentType="application/vnd.openxmlformats-officedocument.presentationml.tags+xml"/>
  <Override PartName="/ppt/tags/tag25.xml" ContentType="application/vnd.openxmlformats-officedocument.presentationml.tags+xml"/>
  <Override PartName="/ppt/tags/tag21.xml" ContentType="application/vnd.openxmlformats-officedocument.presentationml.tags+xml"/>
  <Override PartName="/ppt/tags/tag23.xml" ContentType="application/vnd.openxmlformats-officedocument.presentationml.tags+xml"/>
  <Override PartName="/ppt/tags/tag1.xml" ContentType="application/vnd.openxmlformats-officedocument.presentationml.tags+xml"/>
  <Override PartName="/ppt/tags/tag24.xml" ContentType="application/vnd.openxmlformats-officedocument.presentationml.tags+xml"/>
  <Override PartName="/docProps/app.xml" ContentType="application/vnd.openxmlformats-officedocument.extended-properties+xml"/>
  <Override PartName="/ppt/tags/tag22.xml" ContentType="application/vnd.openxmlformats-officedocument.presentationml.tags+xml"/>
  <Override PartName="/ppt/tags/tag20.xml" ContentType="application/vnd.openxmlformats-officedocument.presentationml.tags+xml"/>
  <Override PartName="/ppt/tags/tag2.xml" ContentType="application/vnd.openxmlformats-officedocument.presentationml.tags+xml"/>
  <Override PartName="/ppt/tags/tag17.xml" ContentType="application/vnd.openxmlformats-officedocument.presentationml.tags+xml"/>
  <Override PartName="/customXml/itemProps3.xml" ContentType="application/vnd.openxmlformats-officedocument.customXmlPropertie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1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3.xml" ContentType="application/vnd.openxmlformats-officedocument.presentationml.tags+xml"/>
  <Override PartName="/customXml/itemProps2.xml" ContentType="application/vnd.openxmlformats-officedocument.customXmlProperties+xml"/>
  <Override PartName="/ppt/tags/tag1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customXml/itemProps1.xml" ContentType="application/vnd.openxmlformats-officedocument.customXmlProperties+xml"/>
  <Override PartName="/ppt/tags/tag18.xml" ContentType="application/vnd.openxmlformats-officedocument.presentationml.tag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63" r:id="rId5"/>
    <p:sldId id="347" r:id="rId6"/>
    <p:sldId id="348" r:id="rId7"/>
    <p:sldId id="270" r:id="rId8"/>
    <p:sldId id="323" r:id="rId9"/>
    <p:sldId id="349" r:id="rId10"/>
    <p:sldId id="350" r:id="rId11"/>
    <p:sldId id="368" r:id="rId12"/>
    <p:sldId id="369" r:id="rId13"/>
    <p:sldId id="370" r:id="rId14"/>
    <p:sldId id="371" r:id="rId15"/>
    <p:sldId id="372" r:id="rId16"/>
    <p:sldId id="351" r:id="rId17"/>
    <p:sldId id="352" r:id="rId18"/>
    <p:sldId id="285" r:id="rId19"/>
    <p:sldId id="353" r:id="rId20"/>
    <p:sldId id="334" r:id="rId21"/>
    <p:sldId id="286" r:id="rId22"/>
    <p:sldId id="288" r:id="rId23"/>
    <p:sldId id="373" r:id="rId24"/>
    <p:sldId id="335" r:id="rId25"/>
    <p:sldId id="304" r:id="rId26"/>
    <p:sldId id="291" r:id="rId27"/>
    <p:sldId id="339" r:id="rId28"/>
    <p:sldId id="340" r:id="rId29"/>
    <p:sldId id="354" r:id="rId30"/>
    <p:sldId id="333" r:id="rId31"/>
    <p:sldId id="355" r:id="rId32"/>
    <p:sldId id="374" r:id="rId33"/>
    <p:sldId id="364" r:id="rId34"/>
    <p:sldId id="365" r:id="rId35"/>
    <p:sldId id="362" r:id="rId36"/>
    <p:sldId id="363" r:id="rId37"/>
    <p:sldId id="366" r:id="rId38"/>
    <p:sldId id="367" r:id="rId39"/>
    <p:sldId id="361" r:id="rId40"/>
    <p:sldId id="343" r:id="rId41"/>
    <p:sldId id="346" r:id="rId42"/>
  </p:sldIdLst>
  <p:sldSz cx="9144000" cy="6858000" type="screen4x3"/>
  <p:notesSz cx="7315200" cy="9601200"/>
  <p:custDataLst>
    <p:tags r:id="rId4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7055088-03BB-4AEC-9C94-CF3AFCD7B645}">
          <p14:sldIdLst>
            <p14:sldId id="263"/>
            <p14:sldId id="347"/>
            <p14:sldId id="348"/>
            <p14:sldId id="270"/>
            <p14:sldId id="323"/>
            <p14:sldId id="349"/>
            <p14:sldId id="350"/>
            <p14:sldId id="368"/>
            <p14:sldId id="369"/>
            <p14:sldId id="370"/>
            <p14:sldId id="371"/>
            <p14:sldId id="372"/>
            <p14:sldId id="351"/>
            <p14:sldId id="352"/>
            <p14:sldId id="285"/>
            <p14:sldId id="353"/>
            <p14:sldId id="334"/>
            <p14:sldId id="286"/>
            <p14:sldId id="288"/>
            <p14:sldId id="373"/>
            <p14:sldId id="335"/>
            <p14:sldId id="304"/>
            <p14:sldId id="291"/>
            <p14:sldId id="339"/>
            <p14:sldId id="340"/>
            <p14:sldId id="354"/>
            <p14:sldId id="333"/>
            <p14:sldId id="355"/>
            <p14:sldId id="374"/>
            <p14:sldId id="364"/>
            <p14:sldId id="365"/>
            <p14:sldId id="362"/>
            <p14:sldId id="363"/>
            <p14:sldId id="366"/>
            <p14:sldId id="367"/>
            <p14:sldId id="361"/>
          </p14:sldIdLst>
        </p14:section>
        <p14:section name="For Future Use" id="{2A98D7BA-8320-4D7C-A788-859CCFC6F5DE}">
          <p14:sldIdLst>
            <p14:sldId id="343"/>
            <p14:sldId id="34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CD0F"/>
    <a:srgbClr val="09E80F"/>
    <a:srgbClr val="07A51A"/>
    <a:srgbClr val="09C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97" autoAdjust="0"/>
  </p:normalViewPr>
  <p:slideViewPr>
    <p:cSldViewPr snapToGrid="0">
      <p:cViewPr>
        <p:scale>
          <a:sx n="100" d="100"/>
          <a:sy n="100" d="100"/>
        </p:scale>
        <p:origin x="-1944" y="-29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7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openxmlformats.org/officeDocument/2006/relationships/customXml" Target="../customXml/item4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DB9CBB8-9DC7-4CB7-9BB4-6BFBF07F968B}" type="datetimeFigureOut">
              <a:rPr lang="en-US" smtClean="0"/>
              <a:t>4/28/2015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mtClean="0"/>
              <a:t>BF 013-2(13)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D81A897-050C-4810-AEFF-C0A767CEB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57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C4FE36F3-1519-4854-B52E-4C69D2FC846B}" type="datetimeFigureOut">
              <a:rPr lang="en-US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r>
              <a:rPr lang="en-US" smtClean="0"/>
              <a:t>BF 013-2(13)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AFF97AEA-DAC4-4BF9-BD5F-5DF3E0BDD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9388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BF 013-2(13)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BF 013-2(13)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83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BF 013-2(13)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1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BF 013-2(13)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5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631825" indent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38509"/>
            <a:ext cx="7780712" cy="40358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64" y="5907377"/>
            <a:ext cx="1101621" cy="576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76" y="5907377"/>
            <a:ext cx="1349136" cy="576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6088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78326" y="0"/>
            <a:ext cx="4465674" cy="342368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8963" y="3561907"/>
            <a:ext cx="4455037" cy="32960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60888" cy="433863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78326" y="0"/>
            <a:ext cx="4465674" cy="25193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678326" y="2636874"/>
            <a:ext cx="2339162" cy="170121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123814" y="2640413"/>
            <a:ext cx="2020186" cy="170830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" y="4469221"/>
            <a:ext cx="4561367" cy="238878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8963" y="4469220"/>
            <a:ext cx="4455037" cy="23887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31205B-A1C6-4EBE-9E82-630237E22FF4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31B89E-DD29-4909-BAD9-03EC8421F4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73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1CBFF-9061-419E-BC33-86B5A3834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03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5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ide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303" y="1600154"/>
            <a:ext cx="4104069" cy="40358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773618" y="1604963"/>
            <a:ext cx="4370387" cy="4572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5" y="6044219"/>
            <a:ext cx="986589" cy="515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9487" y="6044219"/>
            <a:ext cx="1316850" cy="640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44001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5"/>
          <p:cNvSpPr txBox="1">
            <a:spLocks/>
          </p:cNvSpPr>
          <p:nvPr userDrawn="1"/>
        </p:nvSpPr>
        <p:spPr bwMode="auto">
          <a:xfrm>
            <a:off x="0" y="4322762"/>
            <a:ext cx="9144000" cy="2535238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hoto 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4"/>
            <a:ext cx="4572000" cy="4571999"/>
          </a:xfrm>
          <a:solidFill>
            <a:schemeClr val="bg1">
              <a:alpha val="80000"/>
            </a:schemeClr>
          </a:solidFill>
        </p:spPr>
        <p:txBody>
          <a:bodyPr tIns="182880"/>
          <a:lstStyle>
            <a:lvl1pPr marL="457200" indent="-287338">
              <a:buClr>
                <a:srgbClr val="92D050"/>
              </a:buClr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Clr>
                <a:srgbClr val="92D050"/>
              </a:buClr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943600"/>
            <a:ext cx="7162800" cy="566738"/>
          </a:xfrm>
        </p:spPr>
        <p:txBody>
          <a:bodyPr anchor="b">
            <a:noAutofit/>
          </a:bodyPr>
          <a:lstStyle>
            <a:lvl1pPr marL="0" indent="0" algn="l">
              <a:defRPr sz="3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defRPr/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60" y="4074888"/>
            <a:ext cx="3216549" cy="168536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79969" y="557953"/>
            <a:ext cx="5474677" cy="3273584"/>
          </a:xfrm>
          <a:prstGeom prst="rect">
            <a:avLst/>
          </a:prstGeom>
        </p:spPr>
        <p:txBody>
          <a:bodyPr anchor="b"/>
          <a:lstStyle>
            <a:lvl1pPr marL="0" indent="0">
              <a:defRPr sz="40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dirty="0" smtClean="0"/>
              <a:t>Text</a:t>
            </a:r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- photo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3"/>
            <a:ext cx="4572000" cy="4571999"/>
          </a:xfrm>
          <a:solidFill>
            <a:schemeClr val="bg1">
              <a:alpha val="80000"/>
            </a:schemeClr>
          </a:solidFill>
        </p:spPr>
        <p:txBody>
          <a:bodyPr tIns="182880"/>
          <a:lstStyle>
            <a:lvl1pPr marL="457200" indent="-287338">
              <a:buClr>
                <a:srgbClr val="92D050"/>
              </a:buClr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Clr>
                <a:srgbClr val="92D050"/>
              </a:buClr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ull-out quote/fact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73749"/>
            <a:ext cx="9144000" cy="903770"/>
          </a:xfrm>
          <a:solidFill>
            <a:schemeClr val="bg1">
              <a:alpha val="80000"/>
            </a:schemeClr>
          </a:solidFill>
        </p:spPr>
        <p:txBody>
          <a:bodyPr tIns="0" anchor="ctr"/>
          <a:lstStyle>
            <a:lvl1pPr marL="457200" indent="-287338" algn="ctr">
              <a:buClr>
                <a:schemeClr val="tx1">
                  <a:lumMod val="50000"/>
                  <a:lumOff val="50000"/>
                </a:schemeClr>
              </a:buClr>
              <a:buNone/>
              <a:defRPr sz="2400" b="0" baseline="0">
                <a:solidFill>
                  <a:schemeClr val="tx1"/>
                </a:solidFill>
                <a:latin typeface="Segoe UI Semibold" panose="020B0702040204020203" pitchFamily="34" charset="0"/>
              </a:defRPr>
            </a:lvl1pPr>
            <a:lvl2pPr marL="742950" indent="-285750">
              <a:buClr>
                <a:schemeClr val="tx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77807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199" y="1600201"/>
            <a:ext cx="7780713" cy="404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95" r:id="rId3"/>
    <p:sldLayoutId id="2147483687" r:id="rId4"/>
    <p:sldLayoutId id="2147483688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marL="631825" indent="0" algn="l" rtl="0" eaLnBrk="0" fontAlgn="base" hangingPunct="0">
        <a:spcBef>
          <a:spcPct val="0"/>
        </a:spcBef>
        <a:spcAft>
          <a:spcPct val="0"/>
        </a:spcAft>
        <a:defRPr sz="3000" b="0" kern="1200">
          <a:solidFill>
            <a:srgbClr val="0070C0"/>
          </a:solidFill>
          <a:latin typeface="Segoe UI Semibold" panose="020B0702040204020203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631825" indent="-233363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000" kern="1200">
          <a:solidFill>
            <a:schemeClr val="bg1">
              <a:lumMod val="50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855663" indent="-223838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Arial" charset="0"/>
        <a:buChar char="–"/>
        <a:defRPr sz="1800" kern="1200">
          <a:solidFill>
            <a:schemeClr val="bg1">
              <a:lumMod val="50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14.emf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15.emf"/><Relationship Id="rId2" Type="http://schemas.openxmlformats.org/officeDocument/2006/relationships/tags" Target="../tags/tag1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6.emf"/><Relationship Id="rId2" Type="http://schemas.openxmlformats.org/officeDocument/2006/relationships/tags" Target="../tags/tag1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28.emf"/><Relationship Id="rId2" Type="http://schemas.openxmlformats.org/officeDocument/2006/relationships/tags" Target="../tags/tag1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29.emf"/><Relationship Id="rId2" Type="http://schemas.openxmlformats.org/officeDocument/2006/relationships/tags" Target="../tags/tag20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30.emf"/><Relationship Id="rId2" Type="http://schemas.openxmlformats.org/officeDocument/2006/relationships/tags" Target="../tags/tag2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31.emf"/><Relationship Id="rId2" Type="http://schemas.openxmlformats.org/officeDocument/2006/relationships/tags" Target="../tags/tag2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2.e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3.emf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ttp://aotdpr/DIBrInspFilestore/State_Long_Structures_/BRISTOL%20VT116%20-0001258087/JPEG/IMG_000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2" r="10321"/>
          <a:stretch/>
        </p:blipFill>
        <p:spPr bwMode="auto">
          <a:xfrm rot="16200000">
            <a:off x="1141150" y="-1141150"/>
            <a:ext cx="6861704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0" y="4702629"/>
            <a:ext cx="9144000" cy="2159074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Title 4"/>
          <p:cNvSpPr>
            <a:spLocks noGrp="1"/>
          </p:cNvSpPr>
          <p:nvPr>
            <p:ph type="ctrTitle" idx="4294967295"/>
          </p:nvPr>
        </p:nvSpPr>
        <p:spPr>
          <a:xfrm>
            <a:off x="530225" y="4611341"/>
            <a:ext cx="8083550" cy="16938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Bristol BF 021-1(33)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Regional Concerns Meeting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VT Route 116 – Bridge #12 over </a:t>
            </a:r>
            <a:r>
              <a:rPr lang="en-US" sz="1800" b="1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en-US" sz="18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aldwin Creek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230813" y="6435725"/>
            <a:ext cx="3211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None/>
              <a:defRPr/>
            </a:pPr>
            <a:endParaRPr lang="en-US" sz="900" dirty="0">
              <a:latin typeface="+mn-lt"/>
              <a:cs typeface="+mn-cs"/>
            </a:endParaRPr>
          </a:p>
        </p:txBody>
      </p:sp>
      <p:sp>
        <p:nvSpPr>
          <p:cNvPr id="15" name="Subtitle 5"/>
          <p:cNvSpPr txBox="1">
            <a:spLocks/>
          </p:cNvSpPr>
          <p:nvPr/>
        </p:nvSpPr>
        <p:spPr bwMode="auto">
          <a:xfrm>
            <a:off x="1117093" y="6037742"/>
            <a:ext cx="30019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April 27, 2015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pic>
        <p:nvPicPr>
          <p:cNvPr id="13" name="Picture 3" descr="vtran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0712" cy="1143000"/>
          </a:xfrm>
        </p:spPr>
        <p:txBody>
          <a:bodyPr/>
          <a:lstStyle/>
          <a:p>
            <a:r>
              <a:rPr lang="en-US" dirty="0" smtClean="0"/>
              <a:t>How often do you walk over the bridge?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044141"/>
          </a:xfrm>
        </p:spPr>
        <p:txBody>
          <a:bodyPr>
            <a:normAutofit/>
          </a:bodyPr>
          <a:lstStyle/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Daily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Weekly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Monthly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Rarely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Never</a:t>
            </a:r>
            <a:endParaRPr lang="en-US" sz="24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76415612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87825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0712" cy="1143000"/>
          </a:xfrm>
        </p:spPr>
        <p:txBody>
          <a:bodyPr/>
          <a:lstStyle/>
          <a:p>
            <a:r>
              <a:rPr lang="en-US" dirty="0" smtClean="0"/>
              <a:t>How often do you bike over the bridge?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044141"/>
          </a:xfrm>
        </p:spPr>
        <p:txBody>
          <a:bodyPr>
            <a:normAutofit/>
          </a:bodyPr>
          <a:lstStyle/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Daily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Weekly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Monthly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Rarely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Never</a:t>
            </a:r>
            <a:endParaRPr lang="en-US" sz="24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455175365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9228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0712" cy="1143000"/>
          </a:xfrm>
        </p:spPr>
        <p:txBody>
          <a:bodyPr/>
          <a:lstStyle/>
          <a:p>
            <a:r>
              <a:rPr lang="en-US" dirty="0" smtClean="0"/>
              <a:t>What is your reason for attending this meeting?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044141"/>
          </a:xfrm>
        </p:spPr>
        <p:txBody>
          <a:bodyPr>
            <a:normAutofit/>
          </a:bodyPr>
          <a:lstStyle/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Specific concern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General Interest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Live in close vicinity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Other</a:t>
            </a:r>
            <a:endParaRPr lang="en-US" sz="24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655248494"/>
              </p:ext>
            </p:extLst>
          </p:nvPr>
        </p:nvGraphicFramePr>
        <p:xfrm>
          <a:off x="4078014" y="1600200"/>
          <a:ext cx="5002486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78014" y="1600200"/>
                        <a:ext cx="5002486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61686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1538288"/>
            <a:ext cx="7780338" cy="4035425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2400" dirty="0" smtClean="0"/>
              <a:t>Existing Conditions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Alternatives Considered</a:t>
            </a:r>
          </a:p>
          <a:p>
            <a:pPr>
              <a:spcBef>
                <a:spcPts val="2400"/>
              </a:spcBef>
            </a:pPr>
            <a:r>
              <a:rPr lang="en-US" sz="2400" dirty="0" smtClean="0"/>
              <a:t>Recommended Alternative</a:t>
            </a:r>
          </a:p>
        </p:txBody>
      </p:sp>
      <p:pic>
        <p:nvPicPr>
          <p:cNvPr id="4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1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9" descr="DefinitionOfTerms-Typi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15546" r="10530" b="17818"/>
          <a:stretch>
            <a:fillRect/>
          </a:stretch>
        </p:blipFill>
        <p:spPr bwMode="auto">
          <a:xfrm>
            <a:off x="0" y="1094440"/>
            <a:ext cx="9140825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Description of Terms Used</a:t>
            </a:r>
          </a:p>
        </p:txBody>
      </p:sp>
      <p:grpSp>
        <p:nvGrpSpPr>
          <p:cNvPr id="9220" name="Group 19"/>
          <p:cNvGrpSpPr>
            <a:grpSpLocks/>
          </p:cNvGrpSpPr>
          <p:nvPr/>
        </p:nvGrpSpPr>
        <p:grpSpPr bwMode="auto">
          <a:xfrm>
            <a:off x="1828800" y="2237440"/>
            <a:ext cx="2743200" cy="1371600"/>
            <a:chOff x="1828800" y="1524000"/>
            <a:chExt cx="2743200" cy="1371600"/>
          </a:xfrm>
        </p:grpSpPr>
        <p:sp>
          <p:nvSpPr>
            <p:cNvPr id="9232" name="Line 9"/>
            <p:cNvSpPr>
              <a:spLocks noChangeShapeType="1"/>
            </p:cNvSpPr>
            <p:nvPr/>
          </p:nvSpPr>
          <p:spPr bwMode="auto">
            <a:xfrm flipH="1" flipV="1">
              <a:off x="3505200" y="1828800"/>
              <a:ext cx="1066800" cy="10668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Line 10"/>
            <p:cNvSpPr>
              <a:spLocks noChangeShapeType="1"/>
            </p:cNvSpPr>
            <p:nvPr/>
          </p:nvSpPr>
          <p:spPr bwMode="auto">
            <a:xfrm>
              <a:off x="1828800" y="1828800"/>
              <a:ext cx="1676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Text Box 18"/>
            <p:cNvSpPr txBox="1">
              <a:spLocks noChangeArrowheads="1"/>
            </p:cNvSpPr>
            <p:nvPr/>
          </p:nvSpPr>
          <p:spPr bwMode="auto">
            <a:xfrm>
              <a:off x="1905000" y="1524000"/>
              <a:ext cx="174765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800"/>
                <a:t>Beams 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800"/>
                <a:t>(Superstructure)</a:t>
              </a:r>
            </a:p>
          </p:txBody>
        </p:sp>
      </p:grpSp>
      <p:sp>
        <p:nvSpPr>
          <p:cNvPr id="9221" name="Line 9"/>
          <p:cNvSpPr>
            <a:spLocks noChangeShapeType="1"/>
          </p:cNvSpPr>
          <p:nvPr/>
        </p:nvSpPr>
        <p:spPr bwMode="auto">
          <a:xfrm flipH="1" flipV="1">
            <a:off x="4800600" y="2237440"/>
            <a:ext cx="6858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Line 10"/>
          <p:cNvSpPr>
            <a:spLocks noChangeShapeType="1"/>
          </p:cNvSpPr>
          <p:nvPr/>
        </p:nvSpPr>
        <p:spPr bwMode="auto">
          <a:xfrm>
            <a:off x="3886200" y="223744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Text Box 18"/>
          <p:cNvSpPr txBox="1">
            <a:spLocks noChangeArrowheads="1"/>
          </p:cNvSpPr>
          <p:nvPr/>
        </p:nvSpPr>
        <p:spPr bwMode="auto">
          <a:xfrm>
            <a:off x="4114800" y="1932640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Deck </a:t>
            </a:r>
          </a:p>
        </p:txBody>
      </p:sp>
      <p:grpSp>
        <p:nvGrpSpPr>
          <p:cNvPr id="9224" name="Group 18"/>
          <p:cNvGrpSpPr>
            <a:grpSpLocks/>
          </p:cNvGrpSpPr>
          <p:nvPr/>
        </p:nvGrpSpPr>
        <p:grpSpPr bwMode="auto">
          <a:xfrm>
            <a:off x="2514600" y="4142440"/>
            <a:ext cx="3124200" cy="914400"/>
            <a:chOff x="2514600" y="3429000"/>
            <a:chExt cx="3124200" cy="914400"/>
          </a:xfrm>
        </p:grpSpPr>
        <p:sp>
          <p:nvSpPr>
            <p:cNvPr id="9229" name="Line 9"/>
            <p:cNvSpPr>
              <a:spLocks noChangeShapeType="1"/>
            </p:cNvSpPr>
            <p:nvPr/>
          </p:nvSpPr>
          <p:spPr bwMode="auto">
            <a:xfrm flipH="1" flipV="1">
              <a:off x="4191000" y="3733800"/>
              <a:ext cx="1447800" cy="609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Line 10"/>
            <p:cNvSpPr>
              <a:spLocks noChangeShapeType="1"/>
            </p:cNvSpPr>
            <p:nvPr/>
          </p:nvSpPr>
          <p:spPr bwMode="auto">
            <a:xfrm>
              <a:off x="2514600" y="3733800"/>
              <a:ext cx="16764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Text Box 18"/>
            <p:cNvSpPr txBox="1">
              <a:spLocks noChangeArrowheads="1"/>
            </p:cNvSpPr>
            <p:nvPr/>
          </p:nvSpPr>
          <p:spPr bwMode="auto">
            <a:xfrm>
              <a:off x="2590800" y="3429000"/>
              <a:ext cx="155215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800"/>
                <a:t>Abutment 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800"/>
                <a:t>(Substructure)</a:t>
              </a:r>
            </a:p>
          </p:txBody>
        </p:sp>
      </p:grpSp>
      <p:sp>
        <p:nvSpPr>
          <p:cNvPr id="9225" name="Line 9"/>
          <p:cNvSpPr>
            <a:spLocks noChangeShapeType="1"/>
          </p:cNvSpPr>
          <p:nvPr/>
        </p:nvSpPr>
        <p:spPr bwMode="auto">
          <a:xfrm flipH="1" flipV="1">
            <a:off x="7086600" y="1780240"/>
            <a:ext cx="6858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5562600" y="1780240"/>
            <a:ext cx="1524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Text Box 18"/>
          <p:cNvSpPr txBox="1">
            <a:spLocks noChangeArrowheads="1"/>
          </p:cNvSpPr>
          <p:nvPr/>
        </p:nvSpPr>
        <p:spPr bwMode="auto">
          <a:xfrm>
            <a:off x="5791200" y="147544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/>
              <a:t>Bridge Rail </a:t>
            </a:r>
          </a:p>
        </p:txBody>
      </p:sp>
      <p:sp>
        <p:nvSpPr>
          <p:cNvPr id="9228" name="Text Box 20"/>
          <p:cNvSpPr txBox="1">
            <a:spLocks noChangeArrowheads="1"/>
          </p:cNvSpPr>
          <p:nvPr/>
        </p:nvSpPr>
        <p:spPr bwMode="auto">
          <a:xfrm>
            <a:off x="2895600" y="5742640"/>
            <a:ext cx="472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400"/>
              <a:t>Cross Section of Bridge</a:t>
            </a:r>
          </a:p>
        </p:txBody>
      </p:sp>
      <p:pic>
        <p:nvPicPr>
          <p:cNvPr id="19" name="Picture 18" descr="vtrans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4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aotdpr/DIBrInspFilestore/State_Long_Structures_/BRISTOL%20VT116%20-0001258087/JPEG/IMG_00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2" r="10321"/>
          <a:stretch/>
        </p:blipFill>
        <p:spPr bwMode="auto">
          <a:xfrm rot="16200000">
            <a:off x="1141150" y="-1141150"/>
            <a:ext cx="6861704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" y="4045768"/>
            <a:ext cx="6377048" cy="2815935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</a:rPr>
              <a:t>Existing Conditions – Bridge #12</a:t>
            </a:r>
          </a:p>
          <a:p>
            <a:pPr marL="461963" indent="0"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</a:endParaRPr>
          </a:p>
          <a:p>
            <a:r>
              <a:rPr lang="en-US" sz="2000" dirty="0" smtClean="0"/>
              <a:t>Roadway Classification – Minor Rural Arterial</a:t>
            </a:r>
          </a:p>
          <a:p>
            <a:r>
              <a:rPr lang="en-US" sz="2000" dirty="0" smtClean="0"/>
              <a:t>Superstructure – 89’ long Steel Beam Bridge</a:t>
            </a:r>
          </a:p>
          <a:p>
            <a:r>
              <a:rPr lang="en-US" sz="2000" dirty="0" smtClean="0"/>
              <a:t>Substructure – Skeletal Abutments</a:t>
            </a:r>
            <a:endParaRPr lang="en-US" sz="2000" dirty="0"/>
          </a:p>
          <a:p>
            <a:r>
              <a:rPr lang="en-US" sz="2000" dirty="0" smtClean="0"/>
              <a:t>Constructed in 1955</a:t>
            </a:r>
          </a:p>
          <a:p>
            <a:r>
              <a:rPr lang="en-US" sz="2000" dirty="0" smtClean="0"/>
              <a:t>Ownership – State of Vermont</a:t>
            </a:r>
          </a:p>
        </p:txBody>
      </p:sp>
    </p:spTree>
    <p:extLst>
      <p:ext uri="{BB962C8B-B14F-4D97-AF65-F5344CB8AC3E}">
        <p14:creationId xmlns:p14="http://schemas.microsoft.com/office/powerpoint/2010/main" val="99480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Conditions – Bridge #12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1278515"/>
            <a:ext cx="7780338" cy="4035425"/>
          </a:xfrm>
        </p:spPr>
        <p:txBody>
          <a:bodyPr/>
          <a:lstStyle/>
          <a:p>
            <a:pPr lvl="0">
              <a:spcBef>
                <a:spcPts val="2000"/>
              </a:spcBef>
            </a:pPr>
            <a:r>
              <a:rPr lang="en-US" sz="2400" dirty="0"/>
              <a:t>The existing concrete deck is in poor condition.  There have been pop-outs in the past, and future deck pop-outs are possible at any time. </a:t>
            </a:r>
            <a:endParaRPr lang="en-US" sz="2400" dirty="0" smtClean="0"/>
          </a:p>
          <a:p>
            <a:pPr>
              <a:spcBef>
                <a:spcPts val="2000"/>
              </a:spcBef>
            </a:pPr>
            <a:r>
              <a:rPr lang="en-US" sz="2400" dirty="0"/>
              <a:t> Deck geometry is </a:t>
            </a:r>
            <a:r>
              <a:rPr lang="en-US" sz="2400" dirty="0" smtClean="0"/>
              <a:t>substandard.</a:t>
            </a:r>
            <a:endParaRPr lang="en-US" sz="2400" dirty="0"/>
          </a:p>
          <a:p>
            <a:pPr lvl="0">
              <a:spcBef>
                <a:spcPts val="2000"/>
              </a:spcBef>
            </a:pPr>
            <a:r>
              <a:rPr lang="en-US" sz="2400" dirty="0"/>
              <a:t>The roadway is not banked sufficiently for the horizontal curve </a:t>
            </a:r>
            <a:r>
              <a:rPr lang="en-US" sz="2400" dirty="0" smtClean="0"/>
              <a:t>present.</a:t>
            </a:r>
            <a:endParaRPr lang="en-US" sz="2400" dirty="0"/>
          </a:p>
          <a:p>
            <a:pPr>
              <a:spcBef>
                <a:spcPts val="2000"/>
              </a:spcBef>
            </a:pPr>
            <a:r>
              <a:rPr lang="en-US" sz="2400" dirty="0" smtClean="0"/>
              <a:t>Bridge </a:t>
            </a:r>
            <a:r>
              <a:rPr lang="en-US" sz="2400" dirty="0"/>
              <a:t>railing is </a:t>
            </a:r>
            <a:r>
              <a:rPr lang="en-US" sz="2400" dirty="0" smtClean="0"/>
              <a:t>substandard.</a:t>
            </a:r>
          </a:p>
        </p:txBody>
      </p:sp>
      <p:pic>
        <p:nvPicPr>
          <p:cNvPr id="4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59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aotdpr/DIBrInspFilestore/State_Long_Structures_/BRISTOL%20VT116%20-0001258087/JPEG/IMG_002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615" y="-1142387"/>
            <a:ext cx="6861704" cy="91390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34" y="-3707"/>
            <a:ext cx="6252991" cy="2451632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</a:rPr>
              <a:t>Existing Conditions - Bridge #12</a:t>
            </a:r>
          </a:p>
          <a:p>
            <a:pPr marL="461963" indent="0"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</a:endParaRPr>
          </a:p>
          <a:p>
            <a:r>
              <a:rPr lang="en-US" sz="2000" dirty="0" smtClean="0"/>
              <a:t>Deck Rating			4 (Poor)</a:t>
            </a:r>
          </a:p>
          <a:p>
            <a:r>
              <a:rPr lang="en-US" sz="2000" dirty="0" smtClean="0"/>
              <a:t>Superstructure Rating	7 (Good)</a:t>
            </a:r>
          </a:p>
          <a:p>
            <a:r>
              <a:rPr lang="en-US" sz="2000" dirty="0" smtClean="0"/>
              <a:t>Substructure Rating		6 (Satisfactory)</a:t>
            </a:r>
          </a:p>
          <a:p>
            <a:r>
              <a:rPr lang="en-US" sz="2000" dirty="0" smtClean="0"/>
              <a:t>Channel Rating		7 (Good)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0" y="6229351"/>
            <a:ext cx="9144000" cy="628650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182880" rIns="91440" bIns="45720" numCol="1" anchor="t" anchorCtr="0" compatLnSpc="1">
            <a:prstTxWarp prst="textNoShape">
              <a:avLst/>
            </a:prstTxWarp>
          </a:bodyPr>
          <a:lstStyle>
            <a:lvl1pPr marL="45720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1600" kern="120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indent="0" algn="ctr">
              <a:buNone/>
            </a:pPr>
            <a:r>
              <a:rPr lang="en-US" sz="2000" dirty="0" smtClean="0"/>
              <a:t>Continual deck </a:t>
            </a:r>
            <a:r>
              <a:rPr lang="en-US" sz="2000" dirty="0"/>
              <a:t>d</a:t>
            </a:r>
            <a:r>
              <a:rPr lang="en-US" sz="2000" dirty="0" smtClean="0"/>
              <a:t>eterioration with large delaminations and exposed rebar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931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aotdpr/DIBrInspFilestore/State_Long_Structures_/BRISTOL%20VT116%20-0001275091/JPEG/IMG_0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39295" y="-1143003"/>
            <a:ext cx="6865410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2" y="-1"/>
            <a:ext cx="6381752" cy="2114551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</a:rPr>
              <a:t>Existing Conditions - Bridge #12</a:t>
            </a:r>
          </a:p>
          <a:p>
            <a:pPr marL="461963" indent="0"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</a:endParaRPr>
          </a:p>
          <a:p>
            <a:r>
              <a:rPr lang="en-US" sz="2000" dirty="0" smtClean="0"/>
              <a:t>Bridge Railing</a:t>
            </a:r>
          </a:p>
          <a:p>
            <a:pPr lvl="1"/>
            <a:r>
              <a:rPr lang="en-US" sz="2000" dirty="0" smtClean="0"/>
              <a:t>Not Crash tested</a:t>
            </a:r>
          </a:p>
          <a:p>
            <a:pPr lvl="1"/>
            <a:r>
              <a:rPr lang="en-US" sz="2000" dirty="0" smtClean="0"/>
              <a:t>Deteriorated posts, Exposed Reinforcing Steel</a:t>
            </a:r>
            <a:endParaRPr lang="en-US" dirty="0" smtClean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0" y="6229351"/>
            <a:ext cx="9144000" cy="628650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182880" rIns="91440" bIns="45720" numCol="1" anchor="t" anchorCtr="0" compatLnSpc="1">
            <a:prstTxWarp prst="textNoShape">
              <a:avLst/>
            </a:prstTxWarp>
          </a:bodyPr>
          <a:lstStyle>
            <a:lvl1pPr marL="45720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1600" kern="120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indent="0" algn="ctr">
              <a:buNone/>
            </a:pPr>
            <a:r>
              <a:rPr lang="en-US" sz="2000" smtClean="0"/>
              <a:t>Bridge Railing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82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aotdpr/DIBrInspFilestore/State_Long_Structures_/BRISTOL%20VT116%20-0001258087/JPEG/IMG_001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t="7591" r="2319" b="2271"/>
          <a:stretch/>
        </p:blipFill>
        <p:spPr bwMode="auto">
          <a:xfrm rot="16200000">
            <a:off x="1143000" y="-1143002"/>
            <a:ext cx="6857999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182880" rIns="91440" bIns="45720" numCol="1" anchor="t" anchorCtr="0" compatLnSpc="1">
            <a:prstTxWarp prst="textNoShape">
              <a:avLst/>
            </a:prstTxWarp>
          </a:bodyPr>
          <a:lstStyle>
            <a:lvl1pPr marL="45720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1600" kern="120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indent="0" algn="ctr">
              <a:buNone/>
            </a:pPr>
            <a:r>
              <a:rPr lang="en-US" sz="2000" dirty="0" smtClean="0"/>
              <a:t>Looking South Over Bridge</a:t>
            </a: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14625" y="4638675"/>
            <a:ext cx="6429375" cy="2219325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</a:rPr>
              <a:t>Existing Conditions - Bridge #12</a:t>
            </a:r>
          </a:p>
          <a:p>
            <a:pPr marL="461963" indent="0">
              <a:buNone/>
            </a:pP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</a:endParaRPr>
          </a:p>
          <a:p>
            <a:r>
              <a:rPr lang="en-US" sz="2000" dirty="0" smtClean="0"/>
              <a:t>Substandard Horizontal Curve</a:t>
            </a:r>
          </a:p>
          <a:p>
            <a:r>
              <a:rPr lang="en-US" sz="2000" dirty="0" smtClean="0"/>
              <a:t>Substandard Deck Geometry</a:t>
            </a:r>
          </a:p>
          <a:p>
            <a:pPr lvl="1"/>
            <a:r>
              <a:rPr lang="en-US" dirty="0" smtClean="0"/>
              <a:t>Existing: 11’/4’</a:t>
            </a:r>
          </a:p>
          <a:p>
            <a:pPr lvl="1"/>
            <a:r>
              <a:rPr lang="en-US" dirty="0" smtClean="0"/>
              <a:t>Standard: 11’/5’</a:t>
            </a:r>
          </a:p>
        </p:txBody>
      </p:sp>
    </p:spTree>
    <p:extLst>
      <p:ext uri="{BB962C8B-B14F-4D97-AF65-F5344CB8AC3E}">
        <p14:creationId xmlns:p14="http://schemas.microsoft.com/office/powerpoint/2010/main" val="210527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idx="4294967295"/>
          </p:nvPr>
        </p:nvSpPr>
        <p:spPr>
          <a:xfrm>
            <a:off x="2130250" y="1268600"/>
            <a:ext cx="4572000" cy="4572000"/>
          </a:xfrm>
        </p:spPr>
        <p:txBody>
          <a:bodyPr/>
          <a:lstStyle/>
          <a:p>
            <a:pPr marL="398462" indent="0" algn="ctr">
              <a:buNone/>
            </a:pPr>
            <a:endParaRPr lang="en-US" dirty="0" smtClean="0"/>
          </a:p>
          <a:p>
            <a:pPr marL="398462" indent="0" algn="ctr">
              <a:buNone/>
            </a:pPr>
            <a:r>
              <a:rPr lang="en-US" sz="2400" b="1" dirty="0" smtClean="0"/>
              <a:t>Jennifer Fitch, P.E.</a:t>
            </a:r>
          </a:p>
          <a:p>
            <a:pPr marL="398462" indent="0" algn="ctr">
              <a:buNone/>
            </a:pPr>
            <a:r>
              <a:rPr lang="en-US" dirty="0" smtClean="0"/>
              <a:t>VTrans Project Manager</a:t>
            </a:r>
          </a:p>
          <a:p>
            <a:pPr marL="398462" indent="0" algn="ctr">
              <a:buNone/>
            </a:pPr>
            <a:endParaRPr lang="en-US" dirty="0" smtClean="0"/>
          </a:p>
          <a:p>
            <a:pPr marL="398462" indent="0" algn="ctr">
              <a:buNone/>
            </a:pPr>
            <a:r>
              <a:rPr lang="en-US" sz="2400" b="1" dirty="0"/>
              <a:t>Laura Stone, P.E.</a:t>
            </a:r>
          </a:p>
          <a:p>
            <a:pPr marL="398462" indent="0" algn="ctr">
              <a:buNone/>
            </a:pPr>
            <a:r>
              <a:rPr lang="en-US" dirty="0" err="1"/>
              <a:t>VTrans</a:t>
            </a:r>
            <a:r>
              <a:rPr lang="en-US" dirty="0"/>
              <a:t> Scoping Engineer</a:t>
            </a:r>
          </a:p>
          <a:p>
            <a:pPr marL="398462" indent="0" algn="ctr">
              <a:buNone/>
            </a:pPr>
            <a:endParaRPr lang="en-US" dirty="0"/>
          </a:p>
          <a:p>
            <a:pPr marL="398462" indent="0" algn="ctr">
              <a:buNone/>
            </a:pPr>
            <a:r>
              <a:rPr lang="en-US" sz="2400" b="1" dirty="0" smtClean="0"/>
              <a:t>Carolyn Carlson, P.E.</a:t>
            </a:r>
          </a:p>
          <a:p>
            <a:pPr marL="398462" indent="0" algn="ctr">
              <a:buNone/>
            </a:pPr>
            <a:r>
              <a:rPr lang="en-US" dirty="0" smtClean="0"/>
              <a:t>VTrans Senior Project Manager</a:t>
            </a:r>
          </a:p>
          <a:p>
            <a:pPr marL="398462" indent="0" algn="ctr">
              <a:buNone/>
            </a:pPr>
            <a:endParaRPr lang="en-US" dirty="0"/>
          </a:p>
        </p:txBody>
      </p:sp>
      <p:pic>
        <p:nvPicPr>
          <p:cNvPr id="12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9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91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Existing Conditions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15065" r="6978" b="2349"/>
          <a:stretch/>
        </p:blipFill>
        <p:spPr>
          <a:xfrm>
            <a:off x="93932" y="1171575"/>
            <a:ext cx="896426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4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8082"/>
            <a:ext cx="8229600" cy="4267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ADT of 2,800</a:t>
            </a:r>
          </a:p>
          <a:p>
            <a:r>
              <a:rPr lang="en-US" sz="2800" dirty="0" smtClean="0"/>
              <a:t>DHV of 3</a:t>
            </a:r>
            <a:r>
              <a:rPr lang="en-US" sz="2800" dirty="0"/>
              <a:t>2</a:t>
            </a:r>
            <a:r>
              <a:rPr lang="en-US" sz="2800" dirty="0" smtClean="0"/>
              <a:t>0</a:t>
            </a:r>
          </a:p>
          <a:p>
            <a:r>
              <a:rPr lang="en-US" sz="2800" dirty="0" smtClean="0"/>
              <a:t>% Trucks: 15.7</a:t>
            </a:r>
          </a:p>
          <a:p>
            <a:r>
              <a:rPr lang="en-US" sz="2800" dirty="0" smtClean="0"/>
              <a:t>Design Speed of 50 mph</a:t>
            </a:r>
          </a:p>
          <a:p>
            <a:r>
              <a:rPr lang="en-US" sz="2800" dirty="0" smtClean="0"/>
              <a:t>Archaeological resources in 3 quadrants</a:t>
            </a:r>
          </a:p>
          <a:p>
            <a:endParaRPr lang="en-US" sz="28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0814"/>
            <a:ext cx="8172450" cy="1143000"/>
          </a:xfrm>
        </p:spPr>
        <p:txBody>
          <a:bodyPr/>
          <a:lstStyle/>
          <a:p>
            <a:pPr algn="ctr"/>
            <a:r>
              <a:rPr lang="en-US" dirty="0" smtClean="0"/>
              <a:t>Design Criteria and Considerations</a:t>
            </a:r>
            <a:endParaRPr lang="en-US" dirty="0"/>
          </a:p>
        </p:txBody>
      </p:sp>
      <p:pic>
        <p:nvPicPr>
          <p:cNvPr id="9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56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5822"/>
            <a:ext cx="8382000" cy="5465384"/>
          </a:xfrm>
        </p:spPr>
        <p:txBody>
          <a:bodyPr>
            <a:normAutofit fontScale="62500" lnSpcReduction="20000"/>
          </a:bodyPr>
          <a:lstStyle/>
          <a:p>
            <a:pPr lvl="0">
              <a:defRPr/>
            </a:pPr>
            <a:r>
              <a:rPr lang="en-US" sz="4200" dirty="0"/>
              <a:t>No Action</a:t>
            </a:r>
          </a:p>
          <a:p>
            <a:pPr lvl="1">
              <a:defRPr/>
            </a:pPr>
            <a:r>
              <a:rPr lang="en-US" sz="3800" dirty="0"/>
              <a:t>Additional maintenance required within 10 years</a:t>
            </a:r>
          </a:p>
          <a:p>
            <a:pPr lvl="0">
              <a:defRPr/>
            </a:pPr>
            <a:r>
              <a:rPr lang="en-US" sz="4200" dirty="0" smtClean="0"/>
              <a:t>Rehabilitation – Deck Patching</a:t>
            </a:r>
            <a:endParaRPr lang="en-US" sz="4200" dirty="0"/>
          </a:p>
          <a:p>
            <a:pPr lvl="1">
              <a:defRPr/>
            </a:pPr>
            <a:r>
              <a:rPr lang="en-US" sz="3800" dirty="0" smtClean="0"/>
              <a:t>Deck </a:t>
            </a:r>
            <a:r>
              <a:rPr lang="en-US" sz="3800" dirty="0"/>
              <a:t>and substructure patching with anodes</a:t>
            </a:r>
          </a:p>
          <a:p>
            <a:pPr lvl="1">
              <a:defRPr/>
            </a:pPr>
            <a:r>
              <a:rPr lang="en-US" sz="3800" dirty="0"/>
              <a:t>Shortest design life</a:t>
            </a:r>
          </a:p>
          <a:p>
            <a:pPr lvl="1">
              <a:defRPr/>
            </a:pPr>
            <a:r>
              <a:rPr lang="en-US" sz="3800" dirty="0"/>
              <a:t>Substandard </a:t>
            </a:r>
            <a:r>
              <a:rPr lang="en-US" sz="3800" dirty="0" smtClean="0"/>
              <a:t>width and railing</a:t>
            </a:r>
            <a:endParaRPr lang="en-US" sz="3800" dirty="0"/>
          </a:p>
          <a:p>
            <a:pPr lvl="0">
              <a:defRPr/>
            </a:pPr>
            <a:r>
              <a:rPr lang="en-US" sz="4200" dirty="0" smtClean="0"/>
              <a:t>Rehabilitation – Deck Replacement</a:t>
            </a:r>
            <a:endParaRPr lang="en-US" sz="4200" dirty="0"/>
          </a:p>
          <a:p>
            <a:pPr lvl="1">
              <a:defRPr/>
            </a:pPr>
            <a:r>
              <a:rPr lang="en-US" sz="3800" dirty="0" smtClean="0"/>
              <a:t>Longer lifespan compared to patching</a:t>
            </a:r>
            <a:endParaRPr lang="en-US" sz="3800" dirty="0"/>
          </a:p>
          <a:p>
            <a:pPr lvl="1">
              <a:defRPr/>
            </a:pPr>
            <a:r>
              <a:rPr lang="en-US" sz="3800" dirty="0" smtClean="0"/>
              <a:t>Substructure </a:t>
            </a:r>
            <a:r>
              <a:rPr lang="en-US" sz="3800" dirty="0"/>
              <a:t>patching with anodes</a:t>
            </a:r>
          </a:p>
          <a:p>
            <a:pPr lvl="1">
              <a:defRPr/>
            </a:pPr>
            <a:r>
              <a:rPr lang="en-US" sz="3800" dirty="0" smtClean="0"/>
              <a:t>Width and railing brought up to standard</a:t>
            </a:r>
            <a:endParaRPr lang="en-US" sz="3800" dirty="0"/>
          </a:p>
          <a:p>
            <a:pPr lvl="0">
              <a:defRPr/>
            </a:pPr>
            <a:r>
              <a:rPr lang="en-US" sz="4200" dirty="0" smtClean="0"/>
              <a:t>Full </a:t>
            </a:r>
            <a:r>
              <a:rPr lang="en-US" sz="4200" dirty="0"/>
              <a:t>Bridge Replacement</a:t>
            </a:r>
          </a:p>
          <a:p>
            <a:pPr lvl="1">
              <a:defRPr/>
            </a:pPr>
            <a:r>
              <a:rPr lang="en-US" sz="3800" dirty="0"/>
              <a:t>Longest design life</a:t>
            </a:r>
          </a:p>
          <a:p>
            <a:pPr lvl="1">
              <a:defRPr/>
            </a:pPr>
            <a:r>
              <a:rPr lang="en-US" sz="3800" dirty="0"/>
              <a:t>Meets all geometric criteria</a:t>
            </a:r>
          </a:p>
          <a:p>
            <a:pPr lvl="1">
              <a:defRPr/>
            </a:pPr>
            <a:endParaRPr lang="en-US" sz="4400" dirty="0" smtClean="0"/>
          </a:p>
          <a:p>
            <a:endParaRPr lang="en-US" sz="4500" dirty="0"/>
          </a:p>
          <a:p>
            <a:endParaRPr lang="en-US" sz="2600" dirty="0" smtClean="0"/>
          </a:p>
        </p:txBody>
      </p:sp>
      <p:sp>
        <p:nvSpPr>
          <p:cNvPr id="9" name="Title 3"/>
          <p:cNvSpPr txBox="1">
            <a:spLocks/>
          </p:cNvSpPr>
          <p:nvPr/>
        </p:nvSpPr>
        <p:spPr bwMode="auto">
          <a:xfrm>
            <a:off x="0" y="1520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31825" indent="0" algn="l" rtl="0" eaLnBrk="0" fontAlgn="base" hangingPunct="0">
              <a:spcBef>
                <a:spcPct val="0"/>
              </a:spcBef>
              <a:spcAft>
                <a:spcPct val="0"/>
              </a:spcAft>
              <a:defRPr sz="3000" b="0" kern="1200">
                <a:solidFill>
                  <a:srgbClr val="0070C0"/>
                </a:solidFill>
                <a:latin typeface="Segoe UI Semibold" panose="020B07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 smtClean="0"/>
              <a:t>Alternatives Considered – Bridge #12 </a:t>
            </a:r>
          </a:p>
        </p:txBody>
      </p:sp>
      <p:pic>
        <p:nvPicPr>
          <p:cNvPr id="6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5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0" y="169864"/>
            <a:ext cx="9144000" cy="1143000"/>
          </a:xfrm>
        </p:spPr>
        <p:txBody>
          <a:bodyPr/>
          <a:lstStyle/>
          <a:p>
            <a:r>
              <a:rPr lang="en-US" dirty="0" smtClean="0"/>
              <a:t>Selected Alternative - Bridge #12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1257734"/>
            <a:ext cx="8784236" cy="4262905"/>
          </a:xfrm>
        </p:spPr>
        <p:txBody>
          <a:bodyPr/>
          <a:lstStyle/>
          <a:p>
            <a:pPr marL="631825" lvl="1" indent="-233363">
              <a:buFont typeface="Wingdings" pitchFamily="2" charset="2"/>
              <a:buChar char="§"/>
            </a:pPr>
            <a:r>
              <a:rPr lang="en-US" sz="2800" dirty="0">
                <a:solidFill>
                  <a:prstClr val="white">
                    <a:lumMod val="50000"/>
                  </a:prstClr>
                </a:solidFill>
              </a:rPr>
              <a:t>Replace </a:t>
            </a:r>
            <a:r>
              <a:rPr lang="en-US" sz="2800" dirty="0" smtClean="0">
                <a:solidFill>
                  <a:prstClr val="white">
                    <a:lumMod val="50000"/>
                  </a:prstClr>
                </a:solidFill>
              </a:rPr>
              <a:t>existing deck  </a:t>
            </a:r>
          </a:p>
          <a:p>
            <a:pPr lvl="1"/>
            <a:r>
              <a:rPr lang="en-US" sz="2200" dirty="0" smtClean="0">
                <a:solidFill>
                  <a:prstClr val="white">
                    <a:lumMod val="50000"/>
                  </a:prstClr>
                </a:solidFill>
              </a:rPr>
              <a:t>Bridge widened by 1 foot on each side to meet standard</a:t>
            </a:r>
          </a:p>
          <a:p>
            <a:pPr lvl="1"/>
            <a:r>
              <a:rPr lang="en-US" sz="2200" dirty="0" smtClean="0">
                <a:solidFill>
                  <a:prstClr val="white">
                    <a:lumMod val="50000"/>
                  </a:prstClr>
                </a:solidFill>
              </a:rPr>
              <a:t>New approach railing and bridge </a:t>
            </a:r>
            <a:r>
              <a:rPr lang="en-US" sz="2200" dirty="0">
                <a:solidFill>
                  <a:prstClr val="white">
                    <a:lumMod val="50000"/>
                  </a:prstClr>
                </a:solidFill>
              </a:rPr>
              <a:t>r</a:t>
            </a:r>
            <a:r>
              <a:rPr lang="en-US" sz="2200" dirty="0" smtClean="0">
                <a:solidFill>
                  <a:prstClr val="white">
                    <a:lumMod val="50000"/>
                  </a:prstClr>
                </a:solidFill>
              </a:rPr>
              <a:t>ailing</a:t>
            </a:r>
          </a:p>
          <a:p>
            <a:pPr lvl="1"/>
            <a:r>
              <a:rPr lang="en-US" sz="2200" dirty="0" smtClean="0">
                <a:solidFill>
                  <a:prstClr val="white">
                    <a:lumMod val="50000"/>
                  </a:prstClr>
                </a:solidFill>
              </a:rPr>
              <a:t>New joints</a:t>
            </a:r>
          </a:p>
          <a:p>
            <a:pPr lvl="1"/>
            <a:r>
              <a:rPr lang="en-US" sz="2400" dirty="0" smtClean="0"/>
              <a:t>Meets </a:t>
            </a:r>
            <a:r>
              <a:rPr lang="en-US" sz="2400" dirty="0"/>
              <a:t>all </a:t>
            </a:r>
            <a:r>
              <a:rPr lang="en-US" sz="2400" dirty="0" smtClean="0"/>
              <a:t>geometric </a:t>
            </a:r>
            <a:r>
              <a:rPr lang="en-US" sz="2400" dirty="0"/>
              <a:t>c</a:t>
            </a:r>
            <a:r>
              <a:rPr lang="en-US" sz="2400" dirty="0" smtClean="0"/>
              <a:t>riteria</a:t>
            </a:r>
            <a:endParaRPr lang="en-US" sz="2400" dirty="0"/>
          </a:p>
          <a:p>
            <a:pPr lvl="1"/>
            <a:r>
              <a:rPr lang="en-US" sz="2400" dirty="0"/>
              <a:t>40 year design life</a:t>
            </a:r>
          </a:p>
          <a:p>
            <a:pPr lvl="1"/>
            <a:r>
              <a:rPr lang="en-US" sz="2400" dirty="0" smtClean="0"/>
              <a:t>Utility </a:t>
            </a:r>
            <a:r>
              <a:rPr lang="en-US" sz="2400" dirty="0"/>
              <a:t>relocation </a:t>
            </a:r>
            <a:r>
              <a:rPr lang="en-US" sz="2400" dirty="0" smtClean="0"/>
              <a:t>will be needed</a:t>
            </a:r>
            <a:endParaRPr lang="en-US" sz="2400" dirty="0"/>
          </a:p>
          <a:p>
            <a:pPr lvl="1"/>
            <a:r>
              <a:rPr lang="en-US" sz="2400" dirty="0"/>
              <a:t>No ROW needed</a:t>
            </a:r>
          </a:p>
          <a:p>
            <a:pPr marL="631825" lvl="1" indent="0">
              <a:buNone/>
            </a:pPr>
            <a:endParaRPr lang="en-US" sz="22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6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4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frascella\AppData\Local\Microsoft\Windows\Temporary Internet Files\Content.Outlook\E2DS9BIJ\MOM AOT 2C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304800"/>
            <a:ext cx="1356911" cy="3048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Proposed Typical Sections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6" t="9432" r="21875" b="16589"/>
          <a:stretch/>
        </p:blipFill>
        <p:spPr>
          <a:xfrm>
            <a:off x="952500" y="1312381"/>
            <a:ext cx="6772276" cy="5450369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80682" y="914141"/>
            <a:ext cx="9063318" cy="644079"/>
          </a:xfrm>
        </p:spPr>
        <p:txBody>
          <a:bodyPr/>
          <a:lstStyle/>
          <a:p>
            <a:r>
              <a:rPr lang="en-US" sz="2400" dirty="0" smtClean="0"/>
              <a:t>Proposed </a:t>
            </a:r>
            <a:r>
              <a:rPr lang="en-US" sz="2400" dirty="0"/>
              <a:t>Bridge Rail to Rail = </a:t>
            </a:r>
            <a:r>
              <a:rPr lang="en-US" sz="2400" dirty="0" smtClean="0"/>
              <a:t>32’ (Existing is 30’)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430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frascella\AppData\Local\Microsoft\Windows\Temporary Internet Files\Content.Outlook\E2DS9BIJ\MOM AOT 2C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304800"/>
            <a:ext cx="1356911" cy="3048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91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Proposed Layout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t="21890" r="5928" b="2816"/>
          <a:stretch/>
        </p:blipFill>
        <p:spPr>
          <a:xfrm>
            <a:off x="81950" y="1619250"/>
            <a:ext cx="8996941" cy="4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92738" cy="1143000"/>
          </a:xfrm>
        </p:spPr>
        <p:txBody>
          <a:bodyPr/>
          <a:lstStyle/>
          <a:p>
            <a:pPr algn="ctr"/>
            <a:r>
              <a:rPr lang="en-US" dirty="0" smtClean="0"/>
              <a:t>Maintenance of Traffic Options Considered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7692"/>
            <a:ext cx="9144000" cy="5590308"/>
          </a:xfrm>
        </p:spPr>
        <p:txBody>
          <a:bodyPr/>
          <a:lstStyle/>
          <a:p>
            <a:pPr marL="631825" lvl="1" indent="-233363">
              <a:buFont typeface="Wingdings" pitchFamily="2" charset="2"/>
              <a:buChar char="§"/>
            </a:pPr>
            <a:r>
              <a:rPr lang="en-US" sz="2600" dirty="0"/>
              <a:t>Road </a:t>
            </a:r>
            <a:r>
              <a:rPr lang="en-US" sz="2600" dirty="0" smtClean="0"/>
              <a:t>Closure with Offsite Detour</a:t>
            </a:r>
          </a:p>
          <a:p>
            <a:pPr lvl="1"/>
            <a:r>
              <a:rPr lang="en-US" sz="1850" dirty="0"/>
              <a:t>Signed by State, regional detour route: </a:t>
            </a:r>
            <a:r>
              <a:rPr lang="en-US" sz="1850" dirty="0" smtClean="0"/>
              <a:t>61.3 </a:t>
            </a:r>
            <a:r>
              <a:rPr lang="en-US" sz="1850" dirty="0"/>
              <a:t>miles end-to-end</a:t>
            </a:r>
          </a:p>
          <a:p>
            <a:pPr marL="631825" lvl="1" indent="-233363">
              <a:buFont typeface="Wingdings" pitchFamily="2" charset="2"/>
              <a:buChar char="§"/>
            </a:pPr>
            <a:r>
              <a:rPr lang="en-US" sz="2600" dirty="0" smtClean="0"/>
              <a:t>Phased Construction</a:t>
            </a:r>
          </a:p>
          <a:p>
            <a:pPr lvl="1"/>
            <a:r>
              <a:rPr lang="en-US" sz="1850" dirty="0"/>
              <a:t>Minimal impacts to adjacent properties, wetlands, and wooded areas</a:t>
            </a:r>
          </a:p>
          <a:p>
            <a:pPr lvl="1"/>
            <a:r>
              <a:rPr lang="en-US" sz="1850" dirty="0"/>
              <a:t>Longer construction duration</a:t>
            </a:r>
          </a:p>
          <a:p>
            <a:pPr lvl="1"/>
            <a:r>
              <a:rPr lang="en-US" sz="1850" dirty="0" smtClean="0"/>
              <a:t>No </a:t>
            </a:r>
            <a:r>
              <a:rPr lang="en-US" sz="1850" dirty="0"/>
              <a:t>ROW </a:t>
            </a:r>
            <a:r>
              <a:rPr lang="en-US" sz="1850" dirty="0" smtClean="0"/>
              <a:t>needed</a:t>
            </a:r>
            <a:endParaRPr lang="en-US" sz="1850" dirty="0"/>
          </a:p>
          <a:p>
            <a:pPr marL="631825" lvl="1" indent="-233363">
              <a:buFont typeface="Wingdings" pitchFamily="2" charset="2"/>
              <a:buChar char="§"/>
            </a:pPr>
            <a:r>
              <a:rPr lang="en-US" sz="2600" dirty="0"/>
              <a:t>Temporary Bridge</a:t>
            </a:r>
          </a:p>
          <a:p>
            <a:pPr lvl="1"/>
            <a:r>
              <a:rPr lang="en-US" sz="1850" dirty="0"/>
              <a:t>One-way with signals, d</a:t>
            </a:r>
            <a:r>
              <a:rPr lang="en-US" sz="1850" dirty="0" smtClean="0"/>
              <a:t>ownstream</a:t>
            </a:r>
            <a:endParaRPr lang="en-US" sz="1850" dirty="0"/>
          </a:p>
          <a:p>
            <a:pPr lvl="1"/>
            <a:r>
              <a:rPr lang="en-US" sz="1850" dirty="0"/>
              <a:t>Biggest impacts to </a:t>
            </a:r>
            <a:r>
              <a:rPr lang="en-US" sz="1850" dirty="0" smtClean="0"/>
              <a:t>ROW, </a:t>
            </a:r>
            <a:r>
              <a:rPr lang="en-US" sz="1850" dirty="0"/>
              <a:t>adjacent properties, and </a:t>
            </a:r>
            <a:r>
              <a:rPr lang="en-US" sz="1850" dirty="0" smtClean="0"/>
              <a:t>archaeological </a:t>
            </a:r>
            <a:r>
              <a:rPr lang="en-US" sz="1850" dirty="0"/>
              <a:t>resources</a:t>
            </a:r>
          </a:p>
          <a:p>
            <a:endParaRPr lang="en-US" dirty="0"/>
          </a:p>
        </p:txBody>
      </p:sp>
      <p:pic>
        <p:nvPicPr>
          <p:cNvPr id="4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19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6" y="-3478"/>
            <a:ext cx="9150964" cy="68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-5536" y="4619626"/>
            <a:ext cx="5301436" cy="2238374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</a:rPr>
              <a:t>Phased Construction</a:t>
            </a:r>
          </a:p>
          <a:p>
            <a:pPr marL="461963" indent="0">
              <a:buNone/>
            </a:pPr>
            <a:endParaRPr lang="en-US" sz="5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</a:endParaRPr>
          </a:p>
          <a:p>
            <a:pPr marL="631825" lvl="1" indent="-233363">
              <a:buFont typeface="Wingdings" pitchFamily="2" charset="2"/>
              <a:buChar char="§"/>
            </a:pPr>
            <a:r>
              <a:rPr lang="en-US" sz="1850" dirty="0" smtClean="0"/>
              <a:t>One lane, alternating, with a traffic signal</a:t>
            </a:r>
          </a:p>
          <a:p>
            <a:pPr marL="631825" lvl="1" indent="-233363">
              <a:buFont typeface="Wingdings" pitchFamily="2" charset="2"/>
              <a:buChar char="§"/>
            </a:pPr>
            <a:r>
              <a:rPr lang="en-US" sz="1850" dirty="0" smtClean="0"/>
              <a:t>Existing is wide enough to complete deck replacement with 2 phases</a:t>
            </a:r>
            <a:endParaRPr lang="en-US" sz="1850" dirty="0"/>
          </a:p>
          <a:p>
            <a:pPr marL="631825" lvl="1" indent="-233363">
              <a:buFont typeface="Wingdings" pitchFamily="2" charset="2"/>
              <a:buChar char="§"/>
            </a:pPr>
            <a:r>
              <a:rPr lang="en-US" sz="1850" dirty="0" smtClean="0"/>
              <a:t>No ROW needed</a:t>
            </a:r>
            <a:endParaRPr lang="en-US" sz="1850" dirty="0"/>
          </a:p>
          <a:p>
            <a:pPr marL="398462" indent="0">
              <a:buNone/>
            </a:pPr>
            <a:r>
              <a:rPr lang="en-US" sz="500" dirty="0" smtClean="0"/>
              <a:t>		</a:t>
            </a:r>
          </a:p>
          <a:p>
            <a:pPr marL="398462" indent="0">
              <a:buNone/>
            </a:pPr>
            <a:r>
              <a:rPr lang="en-US" sz="500" dirty="0"/>
              <a:t>	</a:t>
            </a:r>
            <a:r>
              <a:rPr lang="en-US" sz="1000" dirty="0" smtClean="0"/>
              <a:t>(Picture from US Route 7 Bridge 184 in </a:t>
            </a:r>
            <a:r>
              <a:rPr lang="en-US" sz="1000" dirty="0" err="1" smtClean="0"/>
              <a:t>Highgate</a:t>
            </a:r>
            <a:r>
              <a:rPr lang="en-US" sz="1000" dirty="0" smtClean="0"/>
              <a:t>)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-5536" y="0"/>
            <a:ext cx="9144000" cy="539496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182880" rIns="91440" bIns="45720" numCol="1" anchor="t" anchorCtr="0" compatLnSpc="1">
            <a:prstTxWarp prst="textNoShape">
              <a:avLst/>
            </a:prstTxWarp>
          </a:bodyPr>
          <a:lstStyle>
            <a:lvl1pPr marL="45720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1600" kern="120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indent="0" algn="ctr">
              <a:buNone/>
            </a:pPr>
            <a:r>
              <a:rPr lang="en-US" sz="2000" dirty="0" smtClean="0"/>
              <a:t>Selected Maintenance of Traffic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376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frascella\AppData\Local\Microsoft\Windows\Temporary Internet Files\Content.Outlook\E2DS9BIJ\MOM AOT 2C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304800"/>
            <a:ext cx="1356911" cy="3048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Phase 1 Layout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20424" r="8967" b="2697"/>
          <a:stretch/>
        </p:blipFill>
        <p:spPr>
          <a:xfrm>
            <a:off x="23514" y="1390650"/>
            <a:ext cx="9064687" cy="520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1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frascella\AppData\Local\Microsoft\Windows\Temporary Internet Files\Content.Outlook\E2DS9BIJ\MOM AOT 2C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304800"/>
            <a:ext cx="1356911" cy="3048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Phase 2 Layout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20496" r="8910" b="2097"/>
          <a:stretch/>
        </p:blipFill>
        <p:spPr>
          <a:xfrm>
            <a:off x="27544" y="1419226"/>
            <a:ext cx="9074152" cy="52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9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Purpose of Meeting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/>
              <a:t>Provide an understanding of our approach to the project</a:t>
            </a:r>
          </a:p>
          <a:p>
            <a:r>
              <a:rPr lang="en-US" altLang="en-US" sz="2400" dirty="0" smtClean="0"/>
              <a:t>Provide </a:t>
            </a:r>
            <a:r>
              <a:rPr lang="en-US" altLang="en-US" sz="2400" dirty="0"/>
              <a:t>an overview of project constraints</a:t>
            </a:r>
          </a:p>
          <a:p>
            <a:r>
              <a:rPr lang="en-US" altLang="en-US" sz="2400" dirty="0" smtClean="0"/>
              <a:t>Discuss alternatives that were considered</a:t>
            </a:r>
          </a:p>
          <a:p>
            <a:r>
              <a:rPr lang="en-US" altLang="en-US" sz="2400" dirty="0" smtClean="0"/>
              <a:t>Provide an opportunity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to ask questions and voice concerns</a:t>
            </a:r>
          </a:p>
          <a:p>
            <a:r>
              <a:rPr lang="en-US" altLang="en-US" sz="2400" dirty="0" smtClean="0"/>
              <a:t>Foster support for the recommended alternative</a:t>
            </a:r>
          </a:p>
        </p:txBody>
      </p:sp>
      <p:pic>
        <p:nvPicPr>
          <p:cNvPr id="4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50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0712" cy="1143000"/>
          </a:xfrm>
        </p:spPr>
        <p:txBody>
          <a:bodyPr/>
          <a:lstStyle/>
          <a:p>
            <a:r>
              <a:rPr lang="en-US" dirty="0" smtClean="0"/>
              <a:t>Which would you be most concerned about?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044141"/>
          </a:xfrm>
        </p:spPr>
        <p:txBody>
          <a:bodyPr>
            <a:normAutofit/>
          </a:bodyPr>
          <a:lstStyle/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Construction delays on VT Route 116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Bridge Aesthetics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Environmental Impacts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Recreational Impacts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Other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Not really concerned</a:t>
            </a:r>
            <a:endParaRPr lang="en-US" sz="24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108362492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9622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0712" cy="1143000"/>
          </a:xfrm>
        </p:spPr>
        <p:txBody>
          <a:bodyPr/>
          <a:lstStyle/>
          <a:p>
            <a:r>
              <a:rPr lang="en-US" dirty="0" smtClean="0"/>
              <a:t>Which design aspect is the most important to you?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044141"/>
          </a:xfrm>
        </p:spPr>
        <p:txBody>
          <a:bodyPr>
            <a:normAutofit/>
          </a:bodyPr>
          <a:lstStyle/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Shoulder width/bicycle accommodations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Aesthetics - Bridge Railing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Construction year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Construction Duration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Cost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Other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828264556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04101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Project Schedule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1524433"/>
            <a:ext cx="8784236" cy="4262905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2400" dirty="0" smtClean="0"/>
              <a:t>Construction </a:t>
            </a:r>
            <a:r>
              <a:rPr lang="en-US" sz="2400" dirty="0"/>
              <a:t>– </a:t>
            </a:r>
            <a:r>
              <a:rPr lang="en-US" sz="2400"/>
              <a:t>Summer </a:t>
            </a:r>
            <a:r>
              <a:rPr lang="en-US" sz="2400" smtClean="0"/>
              <a:t>2017 or 2018</a:t>
            </a:r>
            <a:endParaRPr lang="en-US" sz="2400" dirty="0" smtClean="0"/>
          </a:p>
          <a:p>
            <a:pPr marL="398462" indent="0">
              <a:spcBef>
                <a:spcPts val="2400"/>
              </a:spcBef>
              <a:buNone/>
            </a:pPr>
            <a:endParaRPr lang="en-US" sz="3200" dirty="0" smtClean="0"/>
          </a:p>
        </p:txBody>
      </p:sp>
      <p:pic>
        <p:nvPicPr>
          <p:cNvPr id="4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3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Summary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1538288"/>
            <a:ext cx="8784236" cy="4262905"/>
          </a:xfrm>
        </p:spPr>
        <p:txBody>
          <a:bodyPr/>
          <a:lstStyle/>
          <a:p>
            <a:r>
              <a:rPr lang="en-US" sz="2800" dirty="0" smtClean="0"/>
              <a:t>Replace deck:</a:t>
            </a:r>
          </a:p>
          <a:p>
            <a:pPr lvl="1"/>
            <a:r>
              <a:rPr lang="en-US" sz="2400" dirty="0"/>
              <a:t>P</a:t>
            </a:r>
            <a:r>
              <a:rPr lang="en-US" sz="2400" dirty="0" smtClean="0"/>
              <a:t>hased construction</a:t>
            </a:r>
            <a:endParaRPr lang="en-US" sz="2400" dirty="0"/>
          </a:p>
          <a:p>
            <a:pPr lvl="2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Phases 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sz="2400" dirty="0" smtClean="0"/>
              <a:t>Bearing replacement as necessary</a:t>
            </a:r>
            <a:endParaRPr lang="en-US" sz="2400" dirty="0"/>
          </a:p>
          <a:p>
            <a:pPr lvl="1"/>
            <a:r>
              <a:rPr lang="en-US" sz="2400" dirty="0" smtClean="0"/>
              <a:t>Substructure concrete patching as necessary</a:t>
            </a:r>
            <a:endParaRPr lang="en-US" sz="2400" dirty="0"/>
          </a:p>
          <a:p>
            <a:pPr lvl="1"/>
            <a:r>
              <a:rPr lang="en-US" sz="2400" dirty="0"/>
              <a:t>Utility relocation </a:t>
            </a:r>
            <a:r>
              <a:rPr lang="en-US" sz="2400" dirty="0" smtClean="0"/>
              <a:t>will be needed</a:t>
            </a:r>
            <a:endParaRPr lang="en-US" sz="2400" dirty="0"/>
          </a:p>
          <a:p>
            <a:pPr lvl="1"/>
            <a:r>
              <a:rPr lang="en-US" sz="2400" dirty="0" smtClean="0"/>
              <a:t>No ROW </a:t>
            </a:r>
            <a:r>
              <a:rPr lang="en-US" sz="2400" dirty="0"/>
              <a:t>needed</a:t>
            </a:r>
          </a:p>
          <a:p>
            <a:pPr marL="685799" lvl="2" indent="0">
              <a:buNone/>
            </a:pPr>
            <a:endParaRPr lang="en-US" sz="3200" dirty="0" smtClean="0"/>
          </a:p>
        </p:txBody>
      </p:sp>
      <p:pic>
        <p:nvPicPr>
          <p:cNvPr id="4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14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36179" y="589948"/>
            <a:ext cx="7780712" cy="1143000"/>
          </a:xfrm>
        </p:spPr>
        <p:txBody>
          <a:bodyPr/>
          <a:lstStyle/>
          <a:p>
            <a:r>
              <a:rPr lang="en-US" dirty="0" smtClean="0"/>
              <a:t>Did you find this presentation to be?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044141"/>
          </a:xfrm>
        </p:spPr>
        <p:txBody>
          <a:bodyPr>
            <a:normAutofit/>
          </a:bodyPr>
          <a:lstStyle/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Too technical in nature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Too simplified 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Just about right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Not much use at all</a:t>
            </a:r>
            <a:endParaRPr lang="en-US" sz="24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746366197"/>
              </p:ext>
            </p:extLst>
          </p:nvPr>
        </p:nvGraphicFramePr>
        <p:xfrm>
          <a:off x="4448013" y="1485119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48013" y="1485119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38649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36179" y="589948"/>
            <a:ext cx="7780712" cy="1143000"/>
          </a:xfrm>
        </p:spPr>
        <p:txBody>
          <a:bodyPr/>
          <a:lstStyle/>
          <a:p>
            <a:r>
              <a:rPr lang="en-US" dirty="0" smtClean="0"/>
              <a:t>Do you find the recommended scope of work satisfactory?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46690" y="1862958"/>
            <a:ext cx="4114800" cy="4044141"/>
          </a:xfrm>
        </p:spPr>
        <p:txBody>
          <a:bodyPr>
            <a:normAutofit/>
          </a:bodyPr>
          <a:lstStyle/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Yes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No</a:t>
            </a:r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208439507"/>
              </p:ext>
            </p:extLst>
          </p:nvPr>
        </p:nvGraphicFramePr>
        <p:xfrm>
          <a:off x="4014514" y="1621221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14514" y="1621221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8419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484"/>
            <a:ext cx="9141943" cy="6856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0" y="4583874"/>
            <a:ext cx="9144000" cy="2274125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Title 4"/>
          <p:cNvSpPr>
            <a:spLocks noGrp="1"/>
          </p:cNvSpPr>
          <p:nvPr>
            <p:ph type="ctrTitle" idx="4294967295"/>
          </p:nvPr>
        </p:nvSpPr>
        <p:spPr>
          <a:xfrm>
            <a:off x="529196" y="4461331"/>
            <a:ext cx="8083550" cy="16938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Bristol BF 021-1(33)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Questions and Comments</a:t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VT Route 116 – Bridge #12 over </a:t>
            </a:r>
            <a:r>
              <a:rPr lang="en-US" sz="1800" b="1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en-US" sz="18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aldwin Creek</a:t>
            </a: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230813" y="6435725"/>
            <a:ext cx="3211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None/>
              <a:defRPr/>
            </a:pPr>
            <a:endParaRPr lang="en-US" sz="900" dirty="0">
              <a:latin typeface="+mn-lt"/>
              <a:cs typeface="+mn-cs"/>
            </a:endParaRPr>
          </a:p>
        </p:txBody>
      </p:sp>
      <p:sp>
        <p:nvSpPr>
          <p:cNvPr id="15" name="Subtitle 5"/>
          <p:cNvSpPr txBox="1">
            <a:spLocks/>
          </p:cNvSpPr>
          <p:nvPr/>
        </p:nvSpPr>
        <p:spPr bwMode="auto">
          <a:xfrm>
            <a:off x="1117093" y="6037742"/>
            <a:ext cx="30019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April 27, 2015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pic>
        <p:nvPicPr>
          <p:cNvPr id="13" name="Picture 3" descr="vtran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1" name="Content Placeholder 5"/>
          <p:cNvSpPr txBox="1">
            <a:spLocks/>
          </p:cNvSpPr>
          <p:nvPr/>
        </p:nvSpPr>
        <p:spPr bwMode="auto">
          <a:xfrm>
            <a:off x="0" y="0"/>
            <a:ext cx="7791061" cy="830424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lvl="0" eaLnBrk="0" hangingPunct="0">
              <a:spcBef>
                <a:spcPct val="20000"/>
              </a:spcBef>
              <a:buClr>
                <a:srgbClr val="92D050"/>
              </a:buClr>
            </a:pPr>
            <a:r>
              <a:rPr 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more information: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lvl="0" indent="-287338" eaLnBrk="0" hangingPunct="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https://</a:t>
            </a:r>
            <a:r>
              <a:rPr lang="en-US" sz="1600" dirty="0" smtClean="0">
                <a:solidFill>
                  <a:prstClr val="white">
                    <a:lumMod val="50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outside.vermont.gov/agency/vtrans/external/Projects/Structures/13B256 </a:t>
            </a:r>
            <a:endParaRPr lang="en-US" sz="1600" dirty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3895512"/>
              </p:ext>
            </p:extLst>
          </p:nvPr>
        </p:nvGraphicFramePr>
        <p:xfrm>
          <a:off x="112145" y="854007"/>
          <a:ext cx="8902458" cy="59277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9734"/>
                <a:gridCol w="1234548"/>
                <a:gridCol w="1139054"/>
                <a:gridCol w="1187065"/>
                <a:gridCol w="1234019"/>
                <a:gridCol w="1234019"/>
                <a:gridCol w="1234019"/>
              </a:tblGrid>
              <a:tr h="403371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Bristol BF 021-1(33)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Alt 1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Alt </a:t>
                      </a:r>
                      <a:r>
                        <a:rPr lang="en-US" sz="1400" dirty="0" smtClean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Alt </a:t>
                      </a:r>
                      <a:r>
                        <a:rPr lang="en-US" sz="1400" dirty="0" smtClean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</a:tr>
              <a:tr h="4033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Deck Patching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Deck Replacement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Full Bridge Replacement</a:t>
                      </a:r>
                      <a:endParaRPr lang="en-US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067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Short Term Lane Closures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a. Offsite </a:t>
                      </a:r>
                      <a:r>
                        <a:rPr lang="en-US" sz="1200" dirty="0">
                          <a:effectLst/>
                        </a:rPr>
                        <a:t>Detour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b. Phasing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a. Offsite </a:t>
                      </a:r>
                      <a:r>
                        <a:rPr lang="en-US" sz="1200" dirty="0">
                          <a:effectLst/>
                        </a:rPr>
                        <a:t>Detour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b. Phasing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c. Temporary </a:t>
                      </a:r>
                      <a:r>
                        <a:rPr lang="en-US" sz="1200" dirty="0">
                          <a:effectLst/>
                        </a:rPr>
                        <a:t>Bridge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</a:tr>
              <a:tr h="80673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Project Costs </a:t>
                      </a:r>
                      <a:r>
                        <a:rPr lang="en-US" sz="1000" dirty="0">
                          <a:effectLst/>
                        </a:rPr>
                        <a:t>(including Engineering and Contingencies)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$631,750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$1,077,450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$1,432,000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$2,805,000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$3,219,000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$3,120,040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</a:tr>
              <a:tr h="43844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Project Development Duration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 years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 years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 years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 years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 years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 years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</a:tr>
              <a:tr h="43844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Construction Duration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 months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 months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 months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 months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 months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 months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</a:tr>
              <a:tr h="43844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Closure Duration (If Applicable)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 days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N/A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 weeks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N/A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</a:tr>
              <a:tr h="43844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Geometric Design Criteria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Substandard width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Meets Criteria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Meets Criteria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Meets Criteria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Meets Criteria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Meets Criteria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</a:tr>
              <a:tr h="43844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Alignment Change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</a:tr>
              <a:tr h="43844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Utilities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 Change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Possible Relocation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Possible Relocation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Relocation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Relocation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Relocation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</a:tr>
              <a:tr h="43844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ROW</a:t>
                      </a:r>
                      <a:endParaRPr lang="en-US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Yes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</a:tr>
              <a:tr h="43844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Design Life</a:t>
                      </a:r>
                      <a:endParaRPr lang="en-US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 Years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 years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 years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 years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 Years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80 Years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607" marR="50607" marT="0" marB="0" anchor="ctr"/>
                </a:tc>
              </a:tr>
            </a:tbl>
          </a:graphicData>
        </a:graphic>
      </p:graphicFrame>
      <p:pic>
        <p:nvPicPr>
          <p:cNvPr id="6" name="Picture 3" descr="C:\Users\frascella\AppData\Local\Microsoft\Windows\Temporary Internet Files\Content.Outlook\E2DS9BIJ\MOM AOT 2C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304800"/>
            <a:ext cx="1356911" cy="304800"/>
          </a:xfrm>
          <a:prstGeom prst="rect">
            <a:avLst/>
          </a:prstGeom>
          <a:noFill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09600" y="2051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57200" y="206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57200" y="3032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10486" y="845388"/>
            <a:ext cx="1203385" cy="5936407"/>
          </a:xfrm>
          <a:prstGeom prst="rect">
            <a:avLst/>
          </a:prstGeom>
          <a:noFill/>
          <a:ln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7780712" cy="1143000"/>
          </a:xfrm>
        </p:spPr>
        <p:txBody>
          <a:bodyPr/>
          <a:lstStyle/>
          <a:p>
            <a:r>
              <a:rPr lang="en-US" dirty="0" smtClean="0"/>
              <a:t>Alternatives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None for this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894425" y="6303146"/>
            <a:ext cx="7355150" cy="55485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>
            <a:lvl1pPr marL="457200" indent="-287338" algn="ctr" eaLnBrk="0" hangingPunct="0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2400" b="0" baseline="0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–"/>
              <a:defRPr sz="18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Location Map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r="1933"/>
          <a:stretch/>
        </p:blipFill>
        <p:spPr>
          <a:xfrm>
            <a:off x="207818" y="738103"/>
            <a:ext cx="8759537" cy="5388185"/>
          </a:xfrm>
          <a:prstGeom prst="rect">
            <a:avLst/>
          </a:prstGeom>
        </p:spPr>
      </p:pic>
      <p:pic>
        <p:nvPicPr>
          <p:cNvPr id="6" name="Picture 5" descr="C:\Users\lstone\AppData\Local\Microsoft\Windows\Temporary Internet Files\Content.IE5\MMH49P3M\large-compass-166.6-12916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486" y="106239"/>
            <a:ext cx="416864" cy="49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3" t="10665" r="10510" b="21009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249719" y="2035628"/>
            <a:ext cx="2438400" cy="2261811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11" idx="1"/>
            <a:endCxn id="6" idx="7"/>
          </p:cNvCxnSpPr>
          <p:nvPr/>
        </p:nvCxnSpPr>
        <p:spPr>
          <a:xfrm flipH="1">
            <a:off x="3331024" y="975335"/>
            <a:ext cx="1240977" cy="139152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72001" y="559836"/>
            <a:ext cx="239360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Bridge 12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Project Location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5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Overview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1538288"/>
            <a:ext cx="7780338" cy="4035425"/>
          </a:xfrm>
        </p:spPr>
        <p:txBody>
          <a:bodyPr/>
          <a:lstStyle/>
          <a:p>
            <a:r>
              <a:rPr lang="en-US" sz="2400" dirty="0" smtClean="0"/>
              <a:t>VTrans Project Development Process</a:t>
            </a:r>
          </a:p>
          <a:p>
            <a:r>
              <a:rPr lang="en-US" sz="2400" dirty="0" smtClean="0"/>
              <a:t>Project Overview</a:t>
            </a:r>
          </a:p>
          <a:p>
            <a:pPr lvl="1"/>
            <a:r>
              <a:rPr lang="en-US" sz="2000" dirty="0" smtClean="0"/>
              <a:t>Existing Conditions</a:t>
            </a:r>
          </a:p>
          <a:p>
            <a:pPr lvl="1"/>
            <a:r>
              <a:rPr lang="en-US" sz="2000" dirty="0" smtClean="0"/>
              <a:t>Alternatives Considered</a:t>
            </a:r>
          </a:p>
          <a:p>
            <a:pPr lvl="1"/>
            <a:r>
              <a:rPr lang="en-US" sz="2000" dirty="0" smtClean="0"/>
              <a:t>Selected Alternative</a:t>
            </a:r>
          </a:p>
          <a:p>
            <a:r>
              <a:rPr lang="en-US" sz="2400" dirty="0" smtClean="0"/>
              <a:t>Maintenance of Traffic</a:t>
            </a:r>
          </a:p>
          <a:p>
            <a:r>
              <a:rPr lang="en-US" sz="2400" dirty="0" smtClean="0"/>
              <a:t>Schedule</a:t>
            </a:r>
          </a:p>
          <a:p>
            <a:r>
              <a:rPr lang="en-US" sz="2400" dirty="0" smtClean="0"/>
              <a:t>Questions</a:t>
            </a:r>
          </a:p>
        </p:txBody>
      </p:sp>
      <p:pic>
        <p:nvPicPr>
          <p:cNvPr id="4" name="Picture 3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43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9"/>
            <a:ext cx="7780712" cy="1143000"/>
          </a:xfrm>
        </p:spPr>
        <p:txBody>
          <a:bodyPr/>
          <a:lstStyle/>
          <a:p>
            <a:r>
              <a:rPr lang="en-US" dirty="0" err="1"/>
              <a:t>VTrans</a:t>
            </a:r>
            <a:r>
              <a:rPr lang="en-US" dirty="0"/>
              <a:t> Project Development Process</a:t>
            </a:r>
            <a:endParaRPr lang="en-US" altLang="en-US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825232"/>
            <a:ext cx="2133600" cy="457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dirty="0" smtClean="0">
                <a:solidFill>
                  <a:schemeClr val="tx1"/>
                </a:solidFill>
              </a:rPr>
              <a:t>Project Definition</a:t>
            </a:r>
          </a:p>
          <a:p>
            <a:pPr lvl="1"/>
            <a:endParaRPr lang="en-US" altLang="en-US" dirty="0" smtClean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114800" y="2825232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Project Design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altLang="en-US" sz="2800" b="0" dirty="0">
              <a:latin typeface="Arial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858000" y="2825232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Construction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altLang="en-US" sz="2800" b="0" dirty="0">
              <a:latin typeface="Arial" charset="0"/>
            </a:endParaRPr>
          </a:p>
        </p:txBody>
      </p:sp>
      <p:sp>
        <p:nvSpPr>
          <p:cNvPr id="8198" name="Line 7"/>
          <p:cNvSpPr>
            <a:spLocks noChangeShapeType="1"/>
          </p:cNvSpPr>
          <p:nvPr/>
        </p:nvSpPr>
        <p:spPr bwMode="auto">
          <a:xfrm>
            <a:off x="609600" y="2825232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152400" y="1987032"/>
            <a:ext cx="114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0">
                <a:latin typeface="Arial" charset="0"/>
              </a:rPr>
              <a:t>Project</a:t>
            </a:r>
          </a:p>
          <a:p>
            <a:pPr algn="ctr">
              <a:spcBef>
                <a:spcPct val="20000"/>
              </a:spcBef>
            </a:pPr>
            <a:r>
              <a:rPr lang="en-US" altLang="en-US" sz="2000" b="0">
                <a:latin typeface="Arial" charset="0"/>
              </a:rPr>
              <a:t>Funded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altLang="en-US" sz="2800" b="0">
              <a:latin typeface="Arial" charset="0"/>
            </a:endParaRPr>
          </a:p>
        </p:txBody>
      </p:sp>
      <p:sp>
        <p:nvSpPr>
          <p:cNvPr id="8200" name="Line 9"/>
          <p:cNvSpPr>
            <a:spLocks noChangeShapeType="1"/>
          </p:cNvSpPr>
          <p:nvPr/>
        </p:nvSpPr>
        <p:spPr bwMode="auto">
          <a:xfrm>
            <a:off x="609600" y="267283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01" name="Line 10"/>
          <p:cNvSpPr>
            <a:spLocks noChangeShapeType="1"/>
          </p:cNvSpPr>
          <p:nvPr/>
        </p:nvSpPr>
        <p:spPr bwMode="auto">
          <a:xfrm>
            <a:off x="3581400" y="267283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02" name="Rectangle 12"/>
          <p:cNvSpPr>
            <a:spLocks noChangeArrowheads="1"/>
          </p:cNvSpPr>
          <p:nvPr/>
        </p:nvSpPr>
        <p:spPr bwMode="auto">
          <a:xfrm>
            <a:off x="2819400" y="1987032"/>
            <a:ext cx="1447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0" dirty="0">
                <a:latin typeface="Arial" charset="0"/>
              </a:rPr>
              <a:t>Project</a:t>
            </a:r>
          </a:p>
          <a:p>
            <a:pPr algn="ctr">
              <a:spcBef>
                <a:spcPct val="20000"/>
              </a:spcBef>
            </a:pPr>
            <a:r>
              <a:rPr lang="en-US" altLang="en-US" sz="2000" b="0" dirty="0">
                <a:latin typeface="Arial" charset="0"/>
              </a:rPr>
              <a:t>Defined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altLang="en-US" sz="2800" b="0" dirty="0">
              <a:latin typeface="Arial" charset="0"/>
            </a:endParaRPr>
          </a:p>
        </p:txBody>
      </p:sp>
      <p:sp>
        <p:nvSpPr>
          <p:cNvPr id="8203" name="Line 13"/>
          <p:cNvSpPr>
            <a:spLocks noChangeShapeType="1"/>
          </p:cNvSpPr>
          <p:nvPr/>
        </p:nvSpPr>
        <p:spPr bwMode="auto">
          <a:xfrm>
            <a:off x="6705600" y="267283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204" name="Rectangle 14"/>
          <p:cNvSpPr>
            <a:spLocks noChangeArrowheads="1"/>
          </p:cNvSpPr>
          <p:nvPr/>
        </p:nvSpPr>
        <p:spPr bwMode="auto">
          <a:xfrm>
            <a:off x="5943600" y="1987032"/>
            <a:ext cx="1447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2000" b="0">
                <a:latin typeface="Arial" charset="0"/>
              </a:rPr>
              <a:t>Contract</a:t>
            </a:r>
          </a:p>
          <a:p>
            <a:pPr algn="ctr">
              <a:spcBef>
                <a:spcPct val="20000"/>
              </a:spcBef>
            </a:pPr>
            <a:r>
              <a:rPr lang="en-US" altLang="en-US" sz="2000" b="0">
                <a:latin typeface="Arial" charset="0"/>
              </a:rPr>
              <a:t>Award</a:t>
            </a:r>
          </a:p>
          <a:p>
            <a:pPr lvl="1">
              <a:spcBef>
                <a:spcPct val="20000"/>
              </a:spcBef>
              <a:buFontTx/>
              <a:buChar char="–"/>
            </a:pPr>
            <a:endParaRPr lang="en-US" altLang="en-US" sz="2800" b="0">
              <a:latin typeface="Arial" charset="0"/>
            </a:endParaRPr>
          </a:p>
        </p:txBody>
      </p:sp>
      <p:sp>
        <p:nvSpPr>
          <p:cNvPr id="8206" name="Text Box 16"/>
          <p:cNvSpPr txBox="1">
            <a:spLocks noChangeArrowheads="1"/>
          </p:cNvSpPr>
          <p:nvPr/>
        </p:nvSpPr>
        <p:spPr bwMode="auto">
          <a:xfrm>
            <a:off x="3810000" y="3587232"/>
            <a:ext cx="27432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631825" lvl="0" indent="-233363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altLang="en-US" sz="1600" b="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Quantify areas of impact</a:t>
            </a:r>
          </a:p>
          <a:p>
            <a:pPr marL="631825" lvl="0" indent="-233363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altLang="en-US" sz="1600" b="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Environmental </a:t>
            </a:r>
            <a:r>
              <a:rPr lang="en-US" altLang="en-US" sz="1600" b="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permits</a:t>
            </a:r>
          </a:p>
          <a:p>
            <a:pPr marL="631825" lvl="0" indent="-233363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altLang="en-US" sz="1600" b="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 plans, estimate and </a:t>
            </a:r>
            <a:r>
              <a:rPr lang="en-US" altLang="en-US" sz="1600" b="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specifications</a:t>
            </a:r>
          </a:p>
          <a:p>
            <a:pPr marL="631825" lvl="0" indent="-233363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altLang="en-US" sz="1600" b="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Right-of-Way Process (if needed)</a:t>
            </a:r>
            <a:endParaRPr lang="en-US" altLang="en-US" sz="1600" b="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631825" lvl="0" indent="-233363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endParaRPr lang="en-US" altLang="en-US" sz="1600" b="0" dirty="0" smtClean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631825" lvl="0" indent="-233363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endParaRPr lang="en-US" altLang="en-US" sz="1600" b="0" dirty="0" smtClean="0">
              <a:solidFill>
                <a:prstClr val="white">
                  <a:lumMod val="50000"/>
                </a:prst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lvl="1" eaLnBrk="1" hangingPunct="1"/>
            <a:endParaRPr lang="en-US" altLang="en-US" sz="1800" b="0" dirty="0"/>
          </a:p>
        </p:txBody>
      </p:sp>
      <p:sp>
        <p:nvSpPr>
          <p:cNvPr id="15" name="Left Arrow 14"/>
          <p:cNvSpPr/>
          <p:nvPr/>
        </p:nvSpPr>
        <p:spPr>
          <a:xfrm rot="16200000">
            <a:off x="1831975" y="2253715"/>
            <a:ext cx="374650" cy="365125"/>
          </a:xfrm>
          <a:prstGeom prst="leftArrow">
            <a:avLst>
              <a:gd name="adj1" fmla="val 45508"/>
              <a:gd name="adj2" fmla="val 6347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295400" y="1613958"/>
            <a:ext cx="1567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FFC000"/>
                </a:solidFill>
              </a:rPr>
              <a:t>Initiated</a:t>
            </a:r>
            <a:endParaRPr lang="en-US" sz="2800" dirty="0"/>
          </a:p>
        </p:txBody>
      </p:sp>
      <p:pic>
        <p:nvPicPr>
          <p:cNvPr id="17" name="Picture 16" descr="vtrans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6050851"/>
            <a:ext cx="25717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3271" y="3722350"/>
            <a:ext cx="2971800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1825" lvl="0" indent="-233363" eaLnBrk="0" hangingPunct="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alt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Identify </a:t>
            </a:r>
            <a:r>
              <a:rPr lang="en-US" alt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resources &amp; constraints</a:t>
            </a:r>
          </a:p>
          <a:p>
            <a:pPr marL="631825" lvl="0" indent="-233363" eaLnBrk="0" hangingPunct="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alt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Evaluate alternatives</a:t>
            </a:r>
            <a:endParaRPr lang="en-US" alt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631825" lvl="0" indent="-233363" eaLnBrk="0" hangingPunct="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alt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Public participation</a:t>
            </a:r>
            <a:endParaRPr lang="en-US" alt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631825" lvl="0" indent="-233363" eaLnBrk="0" hangingPunct="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alt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Build </a:t>
            </a:r>
            <a:r>
              <a:rPr lang="en-US" alt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Consensus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070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0712" cy="1143000"/>
          </a:xfrm>
        </p:spPr>
        <p:txBody>
          <a:bodyPr/>
          <a:lstStyle/>
          <a:p>
            <a:r>
              <a:rPr lang="en-US" dirty="0" smtClean="0"/>
              <a:t>Who are you representing?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044141"/>
          </a:xfrm>
        </p:spPr>
        <p:txBody>
          <a:bodyPr>
            <a:normAutofit/>
          </a:bodyPr>
          <a:lstStyle/>
          <a:p>
            <a:pPr marL="912812" indent="-51435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Municipal Official</a:t>
            </a:r>
          </a:p>
          <a:p>
            <a:pPr marL="912812" indent="-51435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Resident</a:t>
            </a:r>
          </a:p>
          <a:p>
            <a:pPr marL="912812" indent="-51435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Emergency Services</a:t>
            </a:r>
          </a:p>
          <a:p>
            <a:pPr marL="912812" indent="-51435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Local Business</a:t>
            </a:r>
          </a:p>
          <a:p>
            <a:pPr marL="912812" indent="-51435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Independent Organization</a:t>
            </a:r>
          </a:p>
          <a:p>
            <a:pPr marL="912812" indent="-51435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Other</a:t>
            </a:r>
            <a:endParaRPr lang="en-US" sz="24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308569257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0218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0712" cy="1143000"/>
          </a:xfrm>
        </p:spPr>
        <p:txBody>
          <a:bodyPr/>
          <a:lstStyle/>
          <a:p>
            <a:r>
              <a:rPr lang="en-US" dirty="0" smtClean="0"/>
              <a:t>How often do you use this segment of VT Route 116?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600200"/>
            <a:ext cx="4114800" cy="4044141"/>
          </a:xfrm>
        </p:spPr>
        <p:txBody>
          <a:bodyPr>
            <a:normAutofit/>
          </a:bodyPr>
          <a:lstStyle/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Daily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Weekly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Monthly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Rarely</a:t>
            </a:r>
          </a:p>
          <a:p>
            <a:pPr marL="855662" indent="-457200">
              <a:spcBef>
                <a:spcPts val="1000"/>
              </a:spcBef>
              <a:spcAft>
                <a:spcPts val="0"/>
              </a:spcAft>
              <a:buFont typeface="Wingdings" pitchFamily="2" charset="2"/>
              <a:buAutoNum type="alphaUcPeriod"/>
            </a:pPr>
            <a:r>
              <a:rPr lang="en-US" sz="2400" dirty="0" smtClean="0"/>
              <a:t>Never</a:t>
            </a:r>
            <a:endParaRPr lang="en-US" sz="2400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637833297"/>
              </p:ext>
            </p:extLst>
          </p:nvPr>
        </p:nvGraphicFramePr>
        <p:xfrm>
          <a:off x="4508500" y="1600200"/>
          <a:ext cx="4572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Chart" r:id="rId6" imgW="4572000" imgH="5143500" progId="MSGraph.Chart.8">
                  <p:embed followColorScheme="full"/>
                </p:oleObj>
              </mc:Choice>
              <mc:Fallback>
                <p:oleObj name="Chart" r:id="rId6" imgW="4572000" imgH="51435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08500" y="1600200"/>
                        <a:ext cx="4572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2654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F56C05A10B7746F9A174F99C707EA997"/>
  <p:tag name="TPVERSION" val="5"/>
  <p:tag name="TPFULLVERSION" val="5.3.1.3337"/>
  <p:tag name="PPTVERSION" val="14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COLORTYPE" val="DEFINED"/>
  <p:tag name="DEFINEDCOLORS" val="3,6,10,45,32,50,13,4,9,55,1"/>
  <p:tag name="LABELFORMA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3934787F38DA45EC9AC41CBE449537A7&lt;/guid&gt;&#10;        &lt;description /&gt;&#10;        &lt;date&gt;2/18/2015 1:25:4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9D2220F0FB44B18887FE5828D8D33C8&lt;/guid&gt;&#10;            &lt;repollguid&gt;05B00071177D410BA723197CD8891E23&lt;/repollguid&gt;&#10;            &lt;sourceid&gt;53A987294FB54241B3F36F0C6A4E4A03&lt;/sourceid&gt;&#10;            &lt;questiontext&gt;How often do you bike over the bridge?&lt;/questiontext&gt;&#10;            &lt;showresults&gt;True&lt;/showresults&gt;&#10;            &lt;firstresponseonly&gt;True&lt;/firstresponseonly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AE9CF829E18C4223B34C47E89E287A03&lt;/guid&gt;&#10;                    &lt;answertext&gt;Daily&lt;/answertext&gt;&#10;                    &lt;valuetype&gt;0&lt;/valuetype&gt;&#10;                &lt;/answer&gt;&#10;                &lt;answer&gt;&#10;                    &lt;guid&gt;925138D9733442838CF2E8666B55FF93&lt;/guid&gt;&#10;                    &lt;answertext&gt;Weekly&lt;/answertext&gt;&#10;                    &lt;valuetype&gt;0&lt;/valuetype&gt;&#10;                &lt;/answer&gt;&#10;                &lt;answer&gt;&#10;                    &lt;guid&gt;250F52EA7AF44D85A47E3D4D9380C74D&lt;/guid&gt;&#10;                    &lt;answertext&gt;Monthly&lt;/answertext&gt;&#10;                    &lt;valuetype&gt;0&lt;/valuetype&gt;&#10;                &lt;/answer&gt;&#10;                &lt;answer&gt;&#10;                    &lt;guid&gt;600CE97E207B4927A3413E2C36033764&lt;/guid&gt;&#10;                    &lt;answertext&gt;Rarely&lt;/answertext&gt;&#10;                    &lt;valuetype&gt;0&lt;/valuetype&gt;&#10;                &lt;/answer&gt;&#10;                &lt;answer&gt;&#10;                    &lt;guid&gt;23B386270D9740419029CBF4EB12C09A&lt;/guid&gt;&#10;                    &lt;answertext&gt;Never&lt;/answertext&gt;&#10;                    &lt;valuetype&gt;0&lt;/valuetype&gt;&#10;                &lt;/answer&gt;&#10;            &lt;/answers&gt;&#10;        &lt;/multichoice&gt;&#10;    &lt;/questions&gt;&#10;&lt;/questionlist&gt;"/>
  <p:tag name="LIVECHARTING" val="True"/>
  <p:tag name="AUTOOPENPOLL" val="True"/>
  <p:tag name="AUTOFORMATCHART" val="True"/>
  <p:tag name="RESULTS" val="How often do you bike over the bridge?[;crlf;]16[;]16[;]16[;]False[;]0[;][;crlf;]4.4375[;]5[;]0.70433922934904[;]0.49609375[;crlf;]0[;]0[;]Daily1[;]Daily[;][;crlf;]0[;]0[;]Weekly2[;]Weekly[;][;crlf;]2[;]0[;]Monthly3[;]Monthly[;][;crlf;]5[;]0[;]Rarely4[;]Rarely[;][;crlf;]9[;]0[;]Never5[;]Never[;]"/>
  <p:tag name="HASRESULTS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COLORTYPE" val="DEFINED"/>
  <p:tag name="DEFINEDCOLORS" val="3,6,10,45,32,50,13,4,9,55,1"/>
  <p:tag name="LABELFORMA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3934787F38DA45EC9AC41CBE449537A7&lt;/guid&gt;&#10;        &lt;description /&gt;&#10;        &lt;date&gt;2/18/2015 1:25:4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39282EA63B148B7BD7BC4DE08736E70&lt;/guid&gt;&#10;            &lt;repollguid&gt;05B00071177D410BA723197CD8891E23&lt;/repollguid&gt;&#10;            &lt;sourceid&gt;53A987294FB54241B3F36F0C6A4E4A03&lt;/sourceid&gt;&#10;            &lt;questiontext&gt;What is your reason for attending this meeting?&lt;/questiontext&gt;&#10;            &lt;showresults&gt;True&lt;/showresults&gt;&#10;            &lt;firstresponseonly&gt;True&lt;/firstresponseonly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AE9CF829E18C4223B34C47E89E287A03&lt;/guid&gt;&#10;                    &lt;answertext&gt;Specific concern&lt;/answertext&gt;&#10;                    &lt;valuetype&gt;0&lt;/valuetype&gt;&#10;                &lt;/answer&gt;&#10;                &lt;answer&gt;&#10;                    &lt;guid&gt;925138D9733442838CF2E8666B55FF93&lt;/guid&gt;&#10;                    &lt;answertext&gt;General Interest&lt;/answertext&gt;&#10;                    &lt;valuetype&gt;0&lt;/valuetype&gt;&#10;                &lt;/answer&gt;&#10;                &lt;answer&gt;&#10;                    &lt;guid&gt;250F52EA7AF44D85A47E3D4D9380C74D&lt;/guid&gt;&#10;                    &lt;answertext&gt;Live in close vicinity&lt;/answertext&gt;&#10;                    &lt;valuetype&gt;0&lt;/valuetype&gt;&#10;                &lt;/answer&gt;&#10;                &lt;answer&gt;&#10;                    &lt;guid&gt;4352358B0880450992E31F80307F41E6&lt;/guid&gt;&#10;                    &lt;answertext&gt;Other&lt;/answertext&gt;&#10;                    &lt;valuetype&gt;0&lt;/valuetype&gt;&#10;                &lt;/answer&gt;&#10;            &lt;/answers&gt;&#10;        &lt;/multichoice&gt;&#10;    &lt;/questions&gt;&#10;&lt;/questionlist&gt;"/>
  <p:tag name="LIVECHARTING" val="True"/>
  <p:tag name="AUTOOPENPOLL" val="True"/>
  <p:tag name="AUTOFORMATCHART" val="True"/>
  <p:tag name="RESULTS" val="What is your reason for attending this meeting?[;crlf;]16[;]16[;]16[;]False[;]0[;][;crlf;]3.9375[;]4[;]0.242061459137964[;]0.05859375[;crlf;]0[;]0[;]Specific concern1[;]Specific concern[;][;crlf;]0[;]0[;]General Interest2[;]General Interest[;][;crlf;]1[;]0[;]Live in close vicinity3[;]Live in close vicinity[;][;crlf;]15[;]0[;]Other4[;]Other[;]"/>
  <p:tag name="HASRESULTS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COLORTYPE" val="DEFINED"/>
  <p:tag name="DEFINEDCOLORS" val="3,6,10,45,32,50,13,4,9,55,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F7DFE80D733D4C2CB9D2B4A7420C12A7&lt;/guid&gt;&#10;        &lt;description /&gt;&#10;        &lt;date&gt;2/18/2015 1:31:2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9C8EF1F757E14791A099079CCA2266FE&lt;/guid&gt;&#10;            &lt;repollguid&gt;73FD1EA3B8E94D9B94B5E80C813A7ABE&lt;/repollguid&gt;&#10;            &lt;sourceid&gt;1E07B8A1BB984D28B921478A149DA695&lt;/sourceid&gt;&#10;            &lt;questiontext&gt;Which would you be most concerned about?&lt;/questiontext&gt;&#10;            &lt;showresults&gt;True&lt;/showresults&gt;&#10;            &lt;firstresponseonly&gt;True&lt;/firstresponseonly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A89F6938CEC6428487C03D12E1A50FAD&lt;/guid&gt;&#10;                    &lt;answertext&gt;Construction delays on US Route 7&lt;/answertext&gt;&#10;                    &lt;valuetype&gt;0&lt;/valuetype&gt;&#10;                &lt;/answer&gt;&#10;                &lt;answer&gt;&#10;                    &lt;guid&gt;6FC79EDAA82D4425A09AE35FC8C9993E&lt;/guid&gt;&#10;                    &lt;answertext&gt;VT Route 3 Delays&lt;/answertext&gt;&#10;                    &lt;valuetype&gt;0&lt;/valuetype&gt;&#10;                &lt;/answer&gt;&#10;                &lt;answer&gt;&#10;                    &lt;guid&gt;DFB1E3FDC2FA4F7DAA6EE2DA2879CAF1&lt;/guid&gt;&#10;                    &lt;answertext&gt;Bridge Aesthetics&lt;/answertext&gt;&#10;                    &lt;valuetype&gt;0&lt;/valuetype&gt;&#10;                &lt;/answer&gt;&#10;                &lt;answer&gt;&#10;                    &lt;guid&gt;AD7AF0B5C0084097A9B578C5B326D14C&lt;/guid&gt;&#10;                    &lt;answertext&gt;Environmental Impacts&lt;/answertext&gt;&#10;                    &lt;valuetype&gt;0&lt;/valuetype&gt;&#10;                &lt;/answer&gt;&#10;                &lt;answer&gt;&#10;                    &lt;guid&gt;A5BD5BD41FA14525AF897973480F5863&lt;/guid&gt;&#10;                    &lt;answertext&gt;Recreational Impacts&lt;/answertext&gt;&#10;                    &lt;valuetype&gt;0&lt;/valuetype&gt;&#10;                &lt;/answer&gt;&#10;                &lt;answer&gt;&#10;                    &lt;guid&gt;6C2C47B7960B44C39D9699075FEC04B4&lt;/guid&gt;&#10;                    &lt;answertext&gt;Other&lt;/answertext&gt;&#10;                    &lt;valuetype&gt;0&lt;/valuetype&gt;&#10;                &lt;/answer&gt;&#10;            &lt;/answers&gt;&#10;        &lt;/multichoice&gt;&#10;    &lt;/questions&gt;&#10;&lt;/questionlist&gt;"/>
  <p:tag name="RESULTS" val="Which would you be most concerned about?[;crlf;]13[;]16[;]13[;]False[;]0[;][;crlf;]3.76923076923077[;]3[;]2.18926914934734[;]4.79289940828402[;crlf;]4[;]0[;]Construction delays on VT Route 1161[;]Construction delays on VT Route 116[;][;crlf;]0[;]0[;]Bridge Aesthetics2[;]Bridge Aesthetics[;][;crlf;]3[;]0[;]Environmental Impacts3[;]Environmental Impacts[;][;crlf;]0[;]0[;]Recreational Impacts4[;]Recreational Impacts[;][;crlf;]0[;]0[;]Other5[;]Other[;][;crlf;]6[;]0[;]Not really concerned6[;]Not really concerned[;]"/>
  <p:tag name="HASRESULTS" val="True"/>
  <p:tag name="LIVECHARTING" val="True"/>
  <p:tag name="AUTOOPENPOLL" val="True"/>
  <p:tag name="AUTOFORMATCHART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COLORTYPE" val="DEFINED"/>
  <p:tag name="DEFINEDCOLORS" val="3,6,10,45,32,50,13,4,9,55,1"/>
  <p:tag name="LABELFORMAT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0E2E8ECECA244431B4B0D5ACE4022E65&lt;/guid&gt;&#10;        &lt;description /&gt;&#10;        &lt;date&gt;2/18/2015 1:22:0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6FE5F010BEF437E9660FB2E27E36A9E&lt;/guid&gt;&#10;            &lt;repollguid&gt;9E50D3FA84C840AEBEDFF2793D65CF30&lt;/repollguid&gt;&#10;            &lt;sourceid&gt;F4F35D40F0DA4C2E9DB9F4E3F9D8B804&lt;/sourceid&gt;&#10;            &lt;questiontext&gt;Who are you representing?&lt;/questiontext&gt;&#10;            &lt;showresults&gt;True&lt;/showresults&gt;&#10;            &lt;firstresponseonly&gt;True&lt;/firstresponseonly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CA76DFD533884044A490B8B4431F587B&lt;/guid&gt;&#10;                    &lt;answertext&gt;Municipal Official&lt;/answertext&gt;&#10;                    &lt;valuetype&gt;0&lt;/valuetype&gt;&#10;                &lt;/answer&gt;&#10;                &lt;answer&gt;&#10;                    &lt;guid&gt;0E3E9A42EF5B413DBBC3E294023D0894&lt;/guid&gt;&#10;                    &lt;answertext&gt;Resident&lt;/answertext&gt;&#10;                    &lt;valuetype&gt;0&lt;/valuetype&gt;&#10;                &lt;/answer&gt;&#10;                &lt;answer&gt;&#10;                    &lt;guid&gt;CFC93F5239484F0EA811369D36FB8B47&lt;/guid&gt;&#10;                    &lt;answertext&gt;Emergency Services&lt;/answertext&gt;&#10;                    &lt;valuetype&gt;0&lt;/valuetype&gt;&#10;                &lt;/answer&gt;&#10;                &lt;answer&gt;&#10;                    &lt;guid&gt;9FF6AD95ECDD482098B8ADF11988D80B&lt;/guid&gt;&#10;                    &lt;answertext&gt;Local Business&lt;/answertext&gt;&#10;                    &lt;valuetype&gt;0&lt;/valuetype&gt;&#10;                &lt;/answer&gt;&#10;                &lt;answer&gt;&#10;                    &lt;guid&gt;63C071203C8C41F0BFC11004E8E60AAB&lt;/guid&gt;&#10;                    &lt;answertext&gt;Independent Organization&lt;/answertext&gt;&#10;                    &lt;valuetype&gt;0&lt;/valuetype&gt;&#10;                &lt;/answer&gt;&#10;                &lt;answer&gt;&#10;                    &lt;guid&gt;05A4E10A89FB47E7A9DF27F75B2F474F&lt;/guid&gt;&#10;                    &lt;answertext&gt;Other&lt;/answertext&gt;&#10;                    &lt;valuetype&gt;0&lt;/valuetype&gt;&#10;                &lt;/answer&gt;&#10;            &lt;/answers&gt;&#10;        &lt;/multichoice&gt;&#10;    &lt;/questions&gt;&#10;&lt;/questionlist&gt;"/>
  <p:tag name="LIVECHARTING" val="True"/>
  <p:tag name="AUTOOPENPOLL" val="True"/>
  <p:tag name="AUTOFORMATCHART" val="True"/>
  <p:tag name="RESULTS" val="Who are you representing?[;crlf;]16[;]16[;]16[;]False[;]0[;][;crlf;]2.8125[;]2[;]2.18571355625571[;]4.77734375[;crlf;]7[;]0[;]Municipal Official1[;]Municipal Official[;][;crlf;]4[;]0[;]Resident2[;]Resident[;][;crlf;]0[;]0[;]Emergency Services3[;]Emergency Services[;][;crlf;]0[;]0[;]Local Business4[;]Local Business[;][;crlf;]0[;]0[;]Independent Organization5[;]Independent Organization[;][;crlf;]5[;]0[;]Other6[;]Other[;]"/>
  <p:tag name="HASRESULTS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F7DFE80D733D4C2CB9D2B4A7420C12A7&lt;/guid&gt;&#10;        &lt;description /&gt;&#10;        &lt;date&gt;2/18/2015 1:31:2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C2899F6F932B46B5AC70415ED195A4DA&lt;/guid&gt;&#10;            &lt;repollguid&gt;73FD1EA3B8E94D9B94B5E80C813A7ABE&lt;/repollguid&gt;&#10;            &lt;sourceid&gt;1E07B8A1BB984D28B921478A149DA695&lt;/sourceid&gt;&#10;            &lt;questiontext&gt;Which design aspect is the most important to you?&lt;/questiontext&gt;&#10;            &lt;showresults&gt;True&lt;/showresults&gt;&#10;            &lt;firstresponseonly&gt;True&lt;/firstresponseonly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A89F6938CEC6428487C03D12E1A50FAD&lt;/guid&gt;&#10;                    &lt;answertext&gt;Shoulder width/bicycle accomodations&lt;/answertext&gt;&#10;                    &lt;valuetype&gt;0&lt;/valuetype&gt;&#10;                &lt;/answer&gt;&#10;                &lt;answer&gt;&#10;                    &lt;guid&gt;6FC79EDAA82D4425A09AE35FC8C9993E&lt;/guid&gt;&#10;                    &lt;answertext&gt;Aesthetics - Bridge Railing&lt;/answertext&gt;&#10;                    &lt;valuetype&gt;0&lt;/valuetype&gt;&#10;                &lt;/answer&gt;&#10;                &lt;answer&gt;&#10;                    &lt;guid&gt;DFB1E3FDC2FA4F7DAA6EE2DA2879CAF1&lt;/guid&gt;&#10;                    &lt;answertext&gt;Construction year&lt;/answertext&gt;&#10;                    &lt;valuetype&gt;0&lt;/valuetype&gt;&#10;                &lt;/answer&gt;&#10;                &lt;answer&gt;&#10;                    &lt;guid&gt;AD7AF0B5C0084097A9B578C5B326D14C&lt;/guid&gt;&#10;                    &lt;answertext&gt;Construction Duration&lt;/answertext&gt;&#10;                    &lt;valuetype&gt;0&lt;/valuetype&gt;&#10;                &lt;/answer&gt;&#10;                &lt;answer&gt;&#10;                    &lt;guid&gt;A5BD5BD41FA14525AF897973480F5863&lt;/guid&gt;&#10;                    &lt;answertext&gt;Cost&lt;/answertext&gt;&#10;                    &lt;valuetype&gt;0&lt;/valuetype&gt;&#10;                &lt;/answer&gt;&#10;                &lt;answer&gt;&#10;                    &lt;guid&gt;6C2C47B7960B44C39D9699075FEC04B4&lt;/guid&gt;&#10;                    &lt;answertext&gt;Other&lt;/answertext&gt;&#10;                    &lt;valuetype&gt;0&lt;/valuetype&gt;&#10;                &lt;/answer&gt;&#10;            &lt;/answers&gt;&#10;        &lt;/multichoice&gt;&#10;    &lt;/questions&gt;&#10;&lt;/questionlist&gt;"/>
  <p:tag name="RESULTS" val="Which design aspect is the most important to you?[;crlf;]11[;]16[;]11[;]False[;]0[;][;crlf;]2.45454545454545[;]2[;]1.61603534860283[;]2.61157024793388[;crlf;]5[;]0[;]Shoulder width/bicycle accommodations1[;]Shoulder width/bicycle accommodations[;][;crlf;]2[;]0[;]Aesthetics - Bridge Railing2[;]Aesthetics - Bridge Railing[;][;crlf;]0[;]0[;]Construction year3[;]Construction year[;][;crlf;]2[;]0[;]Construction Duration4[;]Construction Duration[;][;crlf;]2[;]0[;]Cost5[;]Cost[;][;crlf;]0[;]0[;]Other6[;]Other[;]"/>
  <p:tag name="HASRESULTS" val="True"/>
  <p:tag name="LIVECHARTING" val="True"/>
  <p:tag name="AUTOOPENPOLL" val="True"/>
  <p:tag name="AUTOFORMATCHART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COLORTYPE" val="DEFINED"/>
  <p:tag name="DEFINEDCOLORS" val="3,6,10,45,32,50,13,4,9,55,1"/>
  <p:tag name="LABELFORMAT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F7DFE80D733D4C2CB9D2B4A7420C12A7&lt;/guid&gt;&#10;        &lt;description /&gt;&#10;        &lt;date&gt;2/18/2015 1:31:2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F3F2A2E9A6814142B3AD2A54269FCF97&lt;/guid&gt;&#10;            &lt;repollguid&gt;73FD1EA3B8E94D9B94B5E80C813A7ABE&lt;/repollguid&gt;&#10;            &lt;sourceid&gt;1E07B8A1BB984D28B921478A149DA695&lt;/sourceid&gt;&#10;            &lt;questiontext&gt;Did you find this presentation to be?&lt;/questiontext&gt;&#10;            &lt;showresults&gt;True&lt;/showresults&gt;&#10;            &lt;firstresponseonly&gt;True&lt;/firstresponseonly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A89F6938CEC6428487C03D12E1A50FAD&lt;/guid&gt;&#10;                    &lt;answertext&gt;Too technical in nature&lt;/answertext&gt;&#10;                    &lt;valuetype&gt;0&lt;/valuetype&gt;&#10;                &lt;/answer&gt;&#10;                &lt;answer&gt;&#10;                    &lt;guid&gt;6FC79EDAA82D4425A09AE35FC8C9993E&lt;/guid&gt;&#10;                    &lt;answertext&gt;Too simplified &lt;/answertext&gt;&#10;                    &lt;valuetype&gt;0&lt;/valuetype&gt;&#10;                &lt;/answer&gt;&#10;                &lt;answer&gt;&#10;                    &lt;guid&gt;DFB1E3FDC2FA4F7DAA6EE2DA2879CAF1&lt;/guid&gt;&#10;                    &lt;answertext&gt;Just about right&lt;/answertext&gt;&#10;                    &lt;valuetype&gt;0&lt;/valuetype&gt;&#10;                &lt;/answer&gt;&#10;                &lt;answer&gt;&#10;                    &lt;guid&gt;241A7F2D334B40288C09935FB8601DAF&lt;/guid&gt;&#10;                    &lt;answertext&gt;Not much use at all&lt;/answertext&gt;&#10;                    &lt;valuetype&gt;0&lt;/valuetype&gt;&#10;                &lt;/answer&gt;&#10;            &lt;/answers&gt;&#10;        &lt;/multichoice&gt;&#10;    &lt;/questions&gt;&#10;&lt;/questionlist&gt;"/>
  <p:tag name="RESULTS" val="Did you find this presentation to be?[;crlf;]14[;]16[;]14[;]False[;]0[;][;crlf;]3[;]3[;]0[;]0[;crlf;]0[;]0[;]Too technical in nature1[;]Too technical in nature[;][;crlf;]0[;]0[;]Too simplified 2[;]Too simplified [;][;crlf;]14[;]0[;]Just about right3[;]Just about right[;][;crlf;]0[;]0[;]Not much use at all4[;]Not much use at all[;]"/>
  <p:tag name="HASRESULTS" val="True"/>
  <p:tag name="LIVECHARTING" val="True"/>
  <p:tag name="AUTOOPENPOLL" val="True"/>
  <p:tag name="AUTOFORMATCHART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COLORTYPE" val="DEFINED"/>
  <p:tag name="DEFINEDCOLORS" val="3,6,10,45,32,50,13,4,9,55,1"/>
  <p:tag name="LABELFORMA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F7DFE80D733D4C2CB9D2B4A7420C12A7&lt;/guid&gt;&#10;        &lt;description /&gt;&#10;        &lt;date&gt;2/18/2015 1:31:2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4552F1C2CE4940B38A429A7C9E24D1A4&lt;/guid&gt;&#10;            &lt;repollguid&gt;73FD1EA3B8E94D9B94B5E80C813A7ABE&lt;/repollguid&gt;&#10;            &lt;sourceid&gt;1E07B8A1BB984D28B921478A149DA695&lt;/sourceid&gt;&#10;            &lt;questiontext&gt;Do you find the recommended scope of work satisfactory?&lt;/questiontext&gt;&#10;            &lt;showresults&gt;True&lt;/showresults&gt;&#10;            &lt;firstresponseonly&gt;True&lt;/firstresponseonly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A89F6938CEC6428487C03D12E1A50FAD&lt;/guid&gt;&#10;                    &lt;answertext&gt;Yes&lt;/answertext&gt;&#10;                    &lt;valuetype&gt;0&lt;/valuetype&gt;&#10;                &lt;/answer&gt;&#10;                &lt;answer&gt;&#10;                    &lt;guid&gt;6FC79EDAA82D4425A09AE35FC8C9993E&lt;/guid&gt;&#10;                    &lt;answertext&gt;No&lt;/answertext&gt;&#10;                    &lt;valuetype&gt;0&lt;/valuetype&gt;&#10;                &lt;/answer&gt;&#10;            &lt;/answers&gt;&#10;        &lt;/multichoice&gt;&#10;    &lt;/questions&gt;&#10;&lt;/questionlist&gt;"/>
  <p:tag name="RESULTS" val="Do you find the recommended scope of work satisfactory?[;crlf;]14[;]16[;]14[;]False[;]0[;][;crlf;]1[;]1[;]0[;]0[;crlf;]14[;]0[;]Yes1[;]Yes[;][;crlf;]0[;]0[;]No2[;]No[;]"/>
  <p:tag name="HASRESULTS" val="True"/>
  <p:tag name="LIVECHARTING" val="True"/>
  <p:tag name="AUTOOPENPOLL" val="True"/>
  <p:tag name="AUTOFORMATCHART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LABELFORMAT" val="0"/>
  <p:tag name="COLORTYPE" val="DEFINED"/>
  <p:tag name="DEFINEDCOLORS" val="3,6,10,45,32,50,13,4,9,55,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LABELFORMAT" val="1"/>
  <p:tag name="NUMBERFORMAT" val="0"/>
  <p:tag name="COLORTYPE" val="DEFINED"/>
  <p:tag name="DEFINEDCOLORS" val="3,6,10,45,32,50,13,4,9,55,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True"/>
  <p:tag name="AUTOOPENPOLL" val="True"/>
  <p:tag name="AUTOFORMATCHART" val="True"/>
  <p:tag name="TPQUESTIONXML" val="﻿&lt;?xml version=&quot;1.0&quot; encoding=&quot;utf-8&quot;?&gt;&#10;&lt;questionlist&gt;&#10;    &lt;properties&gt;&#10;        &lt;guid&gt;3934787F38DA45EC9AC41CBE449537A7&lt;/guid&gt;&#10;        &lt;description /&gt;&#10;        &lt;date&gt;2/18/2015 1:25:4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345431417731421A8610BC1FBF092284&lt;/guid&gt;&#10;            &lt;repollguid&gt;05B00071177D410BA723197CD8891E23&lt;/repollguid&gt;&#10;            &lt;sourceid&gt;53A987294FB54241B3F36F0C6A4E4A03&lt;/sourceid&gt;&#10;            &lt;questiontext&gt;How often do you use this segment of VT Route 116?&lt;/questiontext&gt;&#10;            &lt;showresults&gt;True&lt;/showresults&gt;&#10;            &lt;firstresponseonly&gt;True&lt;/firstresponseonly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AE9CF829E18C4223B34C47E89E287A03&lt;/guid&gt;&#10;                    &lt;answertext&gt;Daily&lt;/answertext&gt;&#10;                    &lt;valuetype&gt;0&lt;/valuetype&gt;&#10;                &lt;/answer&gt;&#10;                &lt;answer&gt;&#10;                    &lt;guid&gt;925138D9733442838CF2E8666B55FF93&lt;/guid&gt;&#10;                    &lt;answertext&gt;Weekly&lt;/answertext&gt;&#10;                    &lt;valuetype&gt;0&lt;/valuetype&gt;&#10;                &lt;/answer&gt;&#10;                &lt;answer&gt;&#10;                    &lt;guid&gt;250F52EA7AF44D85A47E3D4D9380C74D&lt;/guid&gt;&#10;                    &lt;answertext&gt;Monthly&lt;/answertext&gt;&#10;                    &lt;valuetype&gt;0&lt;/valuetype&gt;&#10;                &lt;/answer&gt;&#10;                &lt;answer&gt;&#10;                    &lt;guid&gt;600CE97E207B4927A3413E2C36033764&lt;/guid&gt;&#10;                    &lt;answertext&gt;Rarely&lt;/answertext&gt;&#10;                    &lt;valuetype&gt;0&lt;/valuetype&gt;&#10;                &lt;/answer&gt;&#10;                &lt;answer&gt;&#10;                    &lt;guid&gt;23B386270D9740419029CBF4EB12C09A&lt;/guid&gt;&#10;                    &lt;answertext&gt;Never&lt;/answertext&gt;&#10;                    &lt;valuetype&gt;0&lt;/valuetype&gt;&#10;                &lt;/answer&gt;&#10;            &lt;/answers&gt;&#10;        &lt;/multichoice&gt;&#10;    &lt;/questions&gt;&#10;&lt;/questionlist&gt;"/>
  <p:tag name="RESULTS" val="How often do you use this segment of VT Route 116?[;crlf;]16[;]16[;]16[;]False[;]0[;][;crlf;]2.75[;]3[;]1.03077640640442[;]1.0625[;crlf;]2[;]0[;]Daily1[;]Daily[;][;crlf;]5[;]0[;]Weekly2[;]Weekly[;][;crlf;]4[;]0[;]Monthly3[;]Monthly[;][;crlf;]5[;]0[;]Rarely4[;]Rarely[;][;crlf;]0[;]0[;]Never5[;]Never[;]"/>
  <p:tag name="HASRESULTS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COLORTYPE" val="DEFINED"/>
  <p:tag name="DEFINEDCOLORS" val="3,6,10,45,32,50,13,4,9,55,1"/>
  <p:tag name="LABELFORMA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3934787F38DA45EC9AC41CBE449537A7&lt;/guid&gt;&#10;        &lt;description /&gt;&#10;        &lt;date&gt;2/18/2015 1:25:47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E9F4DE5C73F04E008F3F0EAA99EC2D4C&lt;/guid&gt;&#10;            &lt;repollguid&gt;05B00071177D410BA723197CD8891E23&lt;/repollguid&gt;&#10;            &lt;sourceid&gt;53A987294FB54241B3F36F0C6A4E4A03&lt;/sourceid&gt;&#10;            &lt;questiontext&gt;How often do you walk over the bridge?&lt;/questiontext&gt;&#10;            &lt;showresults&gt;True&lt;/showresults&gt;&#10;            &lt;firstresponseonly&gt;True&lt;/firstresponseonly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AE9CF829E18C4223B34C47E89E287A03&lt;/guid&gt;&#10;                    &lt;answertext&gt;Daily&lt;/answertext&gt;&#10;                    &lt;valuetype&gt;0&lt;/valuetype&gt;&#10;                &lt;/answer&gt;&#10;                &lt;answer&gt;&#10;                    &lt;guid&gt;925138D9733442838CF2E8666B55FF93&lt;/guid&gt;&#10;                    &lt;answertext&gt;Weekly&lt;/answertext&gt;&#10;                    &lt;valuetype&gt;0&lt;/valuetype&gt;&#10;                &lt;/answer&gt;&#10;                &lt;answer&gt;&#10;                    &lt;guid&gt;250F52EA7AF44D85A47E3D4D9380C74D&lt;/guid&gt;&#10;                    &lt;answertext&gt;Monthly&lt;/answertext&gt;&#10;                    &lt;valuetype&gt;0&lt;/valuetype&gt;&#10;                &lt;/answer&gt;&#10;                &lt;answer&gt;&#10;                    &lt;guid&gt;600CE97E207B4927A3413E2C36033764&lt;/guid&gt;&#10;                    &lt;answertext&gt;Rarely&lt;/answertext&gt;&#10;                    &lt;valuetype&gt;0&lt;/valuetype&gt;&#10;                &lt;/answer&gt;&#10;                &lt;answer&gt;&#10;                    &lt;guid&gt;23B386270D9740419029CBF4EB12C09A&lt;/guid&gt;&#10;                    &lt;answertext&gt;Never&lt;/answertext&gt;&#10;                    &lt;valuetype&gt;0&lt;/valuetype&gt;&#10;                &lt;/answer&gt;&#10;            &lt;/answers&gt;&#10;        &lt;/multichoice&gt;&#10;    &lt;/questions&gt;&#10;&lt;/questionlist&gt;"/>
  <p:tag name="LIVECHARTING" val="True"/>
  <p:tag name="AUTOOPENPOLL" val="True"/>
  <p:tag name="AUTOFORMATCHART" val="True"/>
  <p:tag name="RESULTS" val="How often do you walk over the bridge?[;crlf;]16[;]16[;]16[;]False[;]0[;][;crlf;]4.5625[;]5[;]0.788095013307406[;]0.62109375[;crlf;]0[;]0[;]Daily1[;]Daily[;][;crlf;]1[;]0[;]Weekly2[;]Weekly[;][;crlf;]0[;]0[;]Monthly3[;]Monthly[;][;crlf;]4[;]0[;]Rarely4[;]Rarely[;][;crlf;]11[;]0[;]Never5[;]Never[;]"/>
  <p:tag name="HASRESULTS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heme/theme1.xml><?xml version="1.0" encoding="utf-8"?>
<a:theme xmlns:a="http://schemas.openxmlformats.org/drawingml/2006/main" name="Title and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About xmlns="22ec0dd7-095b-41f2-b8b8-a624496b8c6b" xsi:nil="true"/>
    <_dlc_DocId xmlns="22ec0dd7-095b-41f2-b8b8-a624496b8c6b">E23TXWV46JPD-525374251-456</_dlc_DocId>
    <_dlc_DocIdUrl xmlns="22ec0dd7-095b-41f2-b8b8-a624496b8c6b">
      <Url>https://outside.vermont.gov/agency/VTRANS/external/Projects/_layouts/15/DocIdRedir.aspx?ID=E23TXWV46JPD-525374251-456</Url>
      <Description>E23TXWV46JPD-525374251-456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4509168FC2C4E54094848636984CA62D000104313E244A2B4D9595528952142F93" ma:contentTypeVersion="12" ma:contentTypeDescription="" ma:contentTypeScope="" ma:versionID="b6dc68e79688c1cbe6e8882ac9a018b3">
  <xsd:schema xmlns:xsd="http://www.w3.org/2001/XMLSchema" xmlns:xs="http://www.w3.org/2001/XMLSchema" xmlns:p="http://schemas.microsoft.com/office/2006/metadata/properties" xmlns:ns2="22ec0dd7-095b-41f2-b8b8-a624496b8c6b" targetNamespace="http://schemas.microsoft.com/office/2006/metadata/properties" ma:root="true" ma:fieldsID="3379d373d103b7bed770ee104861528a" ns2:_="">
    <xsd:import namespace="22ec0dd7-095b-41f2-b8b8-a624496b8c6b"/>
    <xsd:element name="properties">
      <xsd:complexType>
        <xsd:sequence>
          <xsd:element name="documentManagement">
            <xsd:complexType>
              <xsd:all>
                <xsd:element ref="ns2:About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ec0dd7-095b-41f2-b8b8-a624496b8c6b" elementFormDefault="qualified">
    <xsd:import namespace="http://schemas.microsoft.com/office/2006/documentManagement/types"/>
    <xsd:import namespace="http://schemas.microsoft.com/office/infopath/2007/PartnerControls"/>
    <xsd:element name="About" ma:index="8" nillable="true" ma:displayName="About" ma:internalName="About" ma:readOnly="false">
      <xsd:simpleType>
        <xsd:restriction base="dms:Text">
          <xsd:maxLength value="255"/>
        </xsd:restriction>
      </xsd:simpleType>
    </xsd:element>
    <xsd:element name="_dlc_DocId" ma:index="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9D0BDE-2393-44BA-AC17-48BC64058276}"/>
</file>

<file path=customXml/itemProps2.xml><?xml version="1.0" encoding="utf-8"?>
<ds:datastoreItem xmlns:ds="http://schemas.openxmlformats.org/officeDocument/2006/customXml" ds:itemID="{4C5096A3-1392-418D-8214-262550B6E742}"/>
</file>

<file path=customXml/itemProps3.xml><?xml version="1.0" encoding="utf-8"?>
<ds:datastoreItem xmlns:ds="http://schemas.openxmlformats.org/officeDocument/2006/customXml" ds:itemID="{0297CE3C-6ABB-408B-A5C0-9D03928A4EA6}"/>
</file>

<file path=customXml/itemProps4.xml><?xml version="1.0" encoding="utf-8"?>
<ds:datastoreItem xmlns:ds="http://schemas.openxmlformats.org/officeDocument/2006/customXml" ds:itemID="{EB7518E5-03FB-4297-9C81-ED0A691C650C}"/>
</file>

<file path=docProps/app.xml><?xml version="1.0" encoding="utf-8"?>
<Properties xmlns="http://schemas.openxmlformats.org/officeDocument/2006/extended-properties" xmlns:vt="http://schemas.openxmlformats.org/officeDocument/2006/docPropsVTypes">
  <TotalTime>10909</TotalTime>
  <Words>929</Words>
  <Application>Microsoft Office PowerPoint</Application>
  <PresentationFormat>On-screen Show (4:3)</PresentationFormat>
  <Paragraphs>304</Paragraphs>
  <Slides>38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Title and content</vt:lpstr>
      <vt:lpstr>Chart</vt:lpstr>
      <vt:lpstr>Bristol BF 021-1(33) Regional Concerns Meeting VT Route 116 – Bridge #12 over Baldwin Creek</vt:lpstr>
      <vt:lpstr>Introductions</vt:lpstr>
      <vt:lpstr>Purpose of Meeting</vt:lpstr>
      <vt:lpstr>PowerPoint Presentation</vt:lpstr>
      <vt:lpstr>PowerPoint Presentation</vt:lpstr>
      <vt:lpstr>Meeting Overview</vt:lpstr>
      <vt:lpstr>VTrans Project Development Process</vt:lpstr>
      <vt:lpstr>Who are you representing?</vt:lpstr>
      <vt:lpstr>How often do you use this segment of VT Route 116?</vt:lpstr>
      <vt:lpstr>How often do you walk over the bridge?</vt:lpstr>
      <vt:lpstr>How often do you bike over the bridge?</vt:lpstr>
      <vt:lpstr>What is your reason for attending this meeting?</vt:lpstr>
      <vt:lpstr>Project Overview</vt:lpstr>
      <vt:lpstr>Description of Terms Used</vt:lpstr>
      <vt:lpstr>PowerPoint Presentation</vt:lpstr>
      <vt:lpstr>Existing Conditions – Bridge #12</vt:lpstr>
      <vt:lpstr>PowerPoint Presentation</vt:lpstr>
      <vt:lpstr>PowerPoint Presentation</vt:lpstr>
      <vt:lpstr>PowerPoint Presentation</vt:lpstr>
      <vt:lpstr>Existing Conditions</vt:lpstr>
      <vt:lpstr>Design Criteria and Considerations</vt:lpstr>
      <vt:lpstr>PowerPoint Presentation</vt:lpstr>
      <vt:lpstr>Selected Alternative - Bridge #12</vt:lpstr>
      <vt:lpstr>Proposed Typical Sections</vt:lpstr>
      <vt:lpstr>Proposed Layout</vt:lpstr>
      <vt:lpstr>Maintenance of Traffic Options Considered</vt:lpstr>
      <vt:lpstr>PowerPoint Presentation</vt:lpstr>
      <vt:lpstr>Phase 1 Layout</vt:lpstr>
      <vt:lpstr>Phase 2 Layout</vt:lpstr>
      <vt:lpstr>Which would you be most concerned about?</vt:lpstr>
      <vt:lpstr>Which design aspect is the most important to you?</vt:lpstr>
      <vt:lpstr>Preliminary Project Schedule</vt:lpstr>
      <vt:lpstr>Project Summary</vt:lpstr>
      <vt:lpstr>Did you find this presentation to be?</vt:lpstr>
      <vt:lpstr>Do you find the recommended scope of work satisfactory?</vt:lpstr>
      <vt:lpstr>Bristol BF 021-1(33) Questions and Comments VT Route 116 – Bridge #12 over Baldwin Creek</vt:lpstr>
      <vt:lpstr>Alternatives Matrix</vt:lpstr>
      <vt:lpstr>Additional Considerations</vt:lpstr>
    </vt:vector>
  </TitlesOfParts>
  <Company>Vanasse Hangen Brustlin,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nbechard</dc:creator>
  <cp:lastModifiedBy>jfitch</cp:lastModifiedBy>
  <cp:revision>254</cp:revision>
  <cp:lastPrinted>2015-01-29T19:21:57Z</cp:lastPrinted>
  <dcterms:created xsi:type="dcterms:W3CDTF">2012-07-02T20:03:58Z</dcterms:created>
  <dcterms:modified xsi:type="dcterms:W3CDTF">2015-04-28T15:31:33Z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0x0101004509168FC2C4E54094848636984CA62D000104313E244A2B4D9595528952142F93</vt:lpwstr>
  </property>
  <property fmtid="{D5CDD505-2E9C-101B-9397-08002B2CF9AE}" pid="3" name="Order">
    <vt:r8>56800</vt:r8>
  </property>
  <property fmtid="{D5CDD505-2E9C-101B-9397-08002B2CF9AE}" pid="4" name="URL">
    <vt:lpwstr/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TemplateUrl">
    <vt:lpwstr/>
  </property>
  <property fmtid="{D5CDD505-2E9C-101B-9397-08002B2CF9AE}" pid="10" name="_dlc_DocIdItemGuid">
    <vt:lpwstr>6aa6b3d7-4738-41b4-8282-86aa7bd48229</vt:lpwstr>
  </property>
</Properties>
</file>